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9"/>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09" r:id="rId33"/>
    <p:sldId id="310" r:id="rId34"/>
    <p:sldId id="311" r:id="rId35"/>
    <p:sldId id="312" r:id="rId36"/>
    <p:sldId id="278" r:id="rId37"/>
    <p:sldId id="313" r:id="rId38"/>
    <p:sldId id="314" r:id="rId39"/>
    <p:sldId id="315" r:id="rId40"/>
    <p:sldId id="316" r:id="rId41"/>
    <p:sldId id="318" r:id="rId42"/>
    <p:sldId id="317" r:id="rId43"/>
    <p:sldId id="319" r:id="rId44"/>
    <p:sldId id="320" r:id="rId45"/>
    <p:sldId id="321" r:id="rId46"/>
    <p:sldId id="322" r:id="rId47"/>
    <p:sldId id="323" r:id="rId48"/>
    <p:sldId id="324" r:id="rId49"/>
    <p:sldId id="325" r:id="rId50"/>
    <p:sldId id="326" r:id="rId51"/>
    <p:sldId id="327" r:id="rId52"/>
    <p:sldId id="328" r:id="rId53"/>
    <p:sldId id="279" r:id="rId54"/>
    <p:sldId id="280" r:id="rId55"/>
    <p:sldId id="281" r:id="rId56"/>
    <p:sldId id="282" r:id="rId57"/>
    <p:sldId id="28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15" autoAdjust="0"/>
    <p:restoredTop sz="93792" autoAdjust="0"/>
  </p:normalViewPr>
  <p:slideViewPr>
    <p:cSldViewPr snapToGrid="0">
      <p:cViewPr varScale="1">
        <p:scale>
          <a:sx n="79" d="100"/>
          <a:sy n="79" d="100"/>
        </p:scale>
        <p:origin x="15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15/11/2024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90EB-D587-73AB-B10A-241D48EFC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A662-C422-C4AC-291E-3BA3239CA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8E99C-3F05-4FE3-8D35-6A42C1B1BF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B569CB5-C8F0-047A-7BA1-E06C135B75EE}"/>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374586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794E-6454-B630-373A-D728414F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2631-DB94-3FB0-E3A4-64C5F2824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4EAEE-65FA-B973-3D69-43C20EEDEF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0B7100-BEF4-8CC0-43A6-6712CFFD7B09}"/>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2719048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5F0-6257-1C2C-A89D-390C6051E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7010-C296-2E06-2299-DB6A778C1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E71C5-FE8B-23BC-F80F-0D2A7C6147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6AE781-DD66-DD69-2C88-B507573E846C}"/>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3256465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8548-0A1E-9D33-5FA8-5B72FE03A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9310B-952A-DB12-3B60-E062444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17D61-BDC6-3082-F8B9-EC30AC886F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B1C993-DC6E-6FC7-C415-7DA409F53553}"/>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3500698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C7B1-44EB-F828-31FA-74899AAF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DF65-CC5B-A394-D08F-4E5080F85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ABE1-439A-4D0B-1412-8D45F90B29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DB080A-6307-E6CD-1382-54B231660CB6}"/>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70157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8679-DB44-02DA-CF9D-7C93C3ACF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7CA1D-2D7F-9AD5-296B-12C343D6E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A1F86-21EC-F1B2-ABA0-912B05A720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F9D514-E2AF-A186-26CF-C9D977263473}"/>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206614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943B4-D0A4-A44F-D4BE-357783980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6588-C46F-B4E7-5FB2-F2D50A66C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35897-F36C-8090-BEB6-8FFD3E0937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19012F-4D2A-79D1-5001-3DE62AB4EBFD}"/>
              </a:ext>
            </a:extLst>
          </p:cNvPr>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305996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92B2-77DA-2982-1671-B6125B10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3BFEA-2014-E898-0B16-950D149DD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7D7DD-4F3F-36BA-ECC5-15FD2BE1A0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B0839B-52E4-496A-844B-5A4E43354700}"/>
              </a:ext>
            </a:extLst>
          </p:cNvPr>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07878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1E7A-70E8-33C5-0D84-2391132B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D87-46E1-5550-86AF-79DE727C2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15F1-6D7A-734E-3AC7-7CC065B12B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7F1CC-AAC1-80D3-5C22-AF5188643378}"/>
              </a:ext>
            </a:extLst>
          </p:cNvPr>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2886695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2C7B-78F5-3B9E-3DED-FE9D51917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89D1D-0E9A-FE6B-D5D6-1A59444D8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1D78-86B1-A7FD-2560-924E66E32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38C55E-CD1A-961A-F3FA-EAA21A3E4E77}"/>
              </a:ext>
            </a:extLst>
          </p:cNvPr>
          <p:cNvSpPr>
            <a:spLocks noGrp="1"/>
          </p:cNvSpPr>
          <p:nvPr>
            <p:ph type="sldNum" sz="quarter" idx="5"/>
          </p:nvPr>
        </p:nvSpPr>
        <p:spPr/>
        <p:txBody>
          <a:bodyPr/>
          <a:lstStyle/>
          <a:p>
            <a:fld id="{555EF3A2-76C2-41E1-BA41-EF80771C3848}" type="slidenum">
              <a:rPr lang="en-GB" smtClean="0"/>
              <a:t>42</a:t>
            </a:fld>
            <a:endParaRPr lang="en-GB"/>
          </a:p>
        </p:txBody>
      </p:sp>
    </p:spTree>
    <p:extLst>
      <p:ext uri="{BB962C8B-B14F-4D97-AF65-F5344CB8AC3E}">
        <p14:creationId xmlns:p14="http://schemas.microsoft.com/office/powerpoint/2010/main" val="3623531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0080-56E5-28F3-3B54-3CC395A3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B75C-3EBA-32C3-0162-5EEDF8D6F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D1BE-B1B0-D5D3-8C6A-2DAC7E21DC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0F1F0D-71B7-1BF9-63A8-80D08DE1A424}"/>
              </a:ext>
            </a:extLst>
          </p:cNvPr>
          <p:cNvSpPr>
            <a:spLocks noGrp="1"/>
          </p:cNvSpPr>
          <p:nvPr>
            <p:ph type="sldNum" sz="quarter" idx="5"/>
          </p:nvPr>
        </p:nvSpPr>
        <p:spPr/>
        <p:txBody>
          <a:bodyPr/>
          <a:lstStyle/>
          <a:p>
            <a:fld id="{555EF3A2-76C2-41E1-BA41-EF80771C3848}" type="slidenum">
              <a:rPr lang="en-GB" smtClean="0"/>
              <a:t>43</a:t>
            </a:fld>
            <a:endParaRPr lang="en-GB"/>
          </a:p>
        </p:txBody>
      </p:sp>
    </p:spTree>
    <p:extLst>
      <p:ext uri="{BB962C8B-B14F-4D97-AF65-F5344CB8AC3E}">
        <p14:creationId xmlns:p14="http://schemas.microsoft.com/office/powerpoint/2010/main" val="4088161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BA82-FC30-4C96-CDFF-1CB5DC2A0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3D568-8CB0-1EDA-2DE4-B731EF294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F001E-1ABC-DCA3-DD54-CE9FD553E5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8B4A0C-6624-B3FA-A03C-CA8FC43AD065}"/>
              </a:ext>
            </a:extLst>
          </p:cNvPr>
          <p:cNvSpPr>
            <a:spLocks noGrp="1"/>
          </p:cNvSpPr>
          <p:nvPr>
            <p:ph type="sldNum" sz="quarter" idx="5"/>
          </p:nvPr>
        </p:nvSpPr>
        <p:spPr/>
        <p:txBody>
          <a:bodyPr/>
          <a:lstStyle/>
          <a:p>
            <a:fld id="{555EF3A2-76C2-41E1-BA41-EF80771C3848}" type="slidenum">
              <a:rPr lang="en-GB" smtClean="0"/>
              <a:t>44</a:t>
            </a:fld>
            <a:endParaRPr lang="en-GB"/>
          </a:p>
        </p:txBody>
      </p:sp>
    </p:spTree>
    <p:extLst>
      <p:ext uri="{BB962C8B-B14F-4D97-AF65-F5344CB8AC3E}">
        <p14:creationId xmlns:p14="http://schemas.microsoft.com/office/powerpoint/2010/main" val="996084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D21D-8D14-F770-E5C7-0BDE14F0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C38A-21EC-81EA-ED68-79334A58A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3DEB5-AB71-76FA-5589-F09D11626E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55D28F5-6F9A-4738-36D7-33C26F11E560}"/>
              </a:ext>
            </a:extLst>
          </p:cNvPr>
          <p:cNvSpPr>
            <a:spLocks noGrp="1"/>
          </p:cNvSpPr>
          <p:nvPr>
            <p:ph type="sldNum" sz="quarter" idx="5"/>
          </p:nvPr>
        </p:nvSpPr>
        <p:spPr/>
        <p:txBody>
          <a:bodyPr/>
          <a:lstStyle/>
          <a:p>
            <a:fld id="{555EF3A2-76C2-41E1-BA41-EF80771C3848}" type="slidenum">
              <a:rPr lang="en-GB" smtClean="0"/>
              <a:t>45</a:t>
            </a:fld>
            <a:endParaRPr lang="en-GB"/>
          </a:p>
        </p:txBody>
      </p:sp>
    </p:spTree>
    <p:extLst>
      <p:ext uri="{BB962C8B-B14F-4D97-AF65-F5344CB8AC3E}">
        <p14:creationId xmlns:p14="http://schemas.microsoft.com/office/powerpoint/2010/main" val="1648286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05-FF46-2D23-9421-279FA30F4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7E672-C58D-7163-E1AC-6EE07B076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2D955-6024-F837-92CD-462F0FC8EB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BF9C77-1F48-AE1B-A6EE-6D3B2288E900}"/>
              </a:ext>
            </a:extLst>
          </p:cNvPr>
          <p:cNvSpPr>
            <a:spLocks noGrp="1"/>
          </p:cNvSpPr>
          <p:nvPr>
            <p:ph type="sldNum" sz="quarter" idx="5"/>
          </p:nvPr>
        </p:nvSpPr>
        <p:spPr/>
        <p:txBody>
          <a:bodyPr/>
          <a:lstStyle/>
          <a:p>
            <a:fld id="{555EF3A2-76C2-41E1-BA41-EF80771C3848}" type="slidenum">
              <a:rPr lang="en-GB" smtClean="0"/>
              <a:t>46</a:t>
            </a:fld>
            <a:endParaRPr lang="en-GB"/>
          </a:p>
        </p:txBody>
      </p:sp>
    </p:spTree>
    <p:extLst>
      <p:ext uri="{BB962C8B-B14F-4D97-AF65-F5344CB8AC3E}">
        <p14:creationId xmlns:p14="http://schemas.microsoft.com/office/powerpoint/2010/main" val="2001419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5BAB-F2D6-7CFF-AA16-73BDDEEFE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974E1-A3D4-03DB-46F6-1F5617B2E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36AF0-F1E6-E01C-703C-F8B9E5D2EF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5BF21-48AF-471D-541A-B540E7EE9C91}"/>
              </a:ext>
            </a:extLst>
          </p:cNvPr>
          <p:cNvSpPr>
            <a:spLocks noGrp="1"/>
          </p:cNvSpPr>
          <p:nvPr>
            <p:ph type="sldNum" sz="quarter" idx="5"/>
          </p:nvPr>
        </p:nvSpPr>
        <p:spPr/>
        <p:txBody>
          <a:bodyPr/>
          <a:lstStyle/>
          <a:p>
            <a:fld id="{555EF3A2-76C2-41E1-BA41-EF80771C3848}" type="slidenum">
              <a:rPr lang="en-GB" smtClean="0"/>
              <a:t>47</a:t>
            </a:fld>
            <a:endParaRPr lang="en-GB"/>
          </a:p>
        </p:txBody>
      </p:sp>
    </p:spTree>
    <p:extLst>
      <p:ext uri="{BB962C8B-B14F-4D97-AF65-F5344CB8AC3E}">
        <p14:creationId xmlns:p14="http://schemas.microsoft.com/office/powerpoint/2010/main" val="2614863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6715-DCD4-8DA2-EA9C-3C416F8C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AE1D-BA03-0F15-478B-23B2C1792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D02F-C3CA-C8DC-3873-8D605A5D2E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2445F-D6CF-F20E-254E-309227F87777}"/>
              </a:ext>
            </a:extLst>
          </p:cNvPr>
          <p:cNvSpPr>
            <a:spLocks noGrp="1"/>
          </p:cNvSpPr>
          <p:nvPr>
            <p:ph type="sldNum" sz="quarter" idx="5"/>
          </p:nvPr>
        </p:nvSpPr>
        <p:spPr/>
        <p:txBody>
          <a:bodyPr/>
          <a:lstStyle/>
          <a:p>
            <a:fld id="{555EF3A2-76C2-41E1-BA41-EF80771C3848}" type="slidenum">
              <a:rPr lang="en-GB" smtClean="0"/>
              <a:t>48</a:t>
            </a:fld>
            <a:endParaRPr lang="en-GB"/>
          </a:p>
        </p:txBody>
      </p:sp>
    </p:spTree>
    <p:extLst>
      <p:ext uri="{BB962C8B-B14F-4D97-AF65-F5344CB8AC3E}">
        <p14:creationId xmlns:p14="http://schemas.microsoft.com/office/powerpoint/2010/main" val="2951842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5386-3837-3173-A066-F033A7C4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5EF32-05F7-7794-CB99-EB5DCE99D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5602F-64F8-0D66-50FE-237A97DAC8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BFD14C-8B6E-37DA-7C35-8AE245DA57E0}"/>
              </a:ext>
            </a:extLst>
          </p:cNvPr>
          <p:cNvSpPr>
            <a:spLocks noGrp="1"/>
          </p:cNvSpPr>
          <p:nvPr>
            <p:ph type="sldNum" sz="quarter" idx="5"/>
          </p:nvPr>
        </p:nvSpPr>
        <p:spPr/>
        <p:txBody>
          <a:bodyPr/>
          <a:lstStyle/>
          <a:p>
            <a:fld id="{555EF3A2-76C2-41E1-BA41-EF80771C3848}" type="slidenum">
              <a:rPr lang="en-GB" smtClean="0"/>
              <a:t>49</a:t>
            </a:fld>
            <a:endParaRPr lang="en-GB"/>
          </a:p>
        </p:txBody>
      </p:sp>
    </p:spTree>
    <p:extLst>
      <p:ext uri="{BB962C8B-B14F-4D97-AF65-F5344CB8AC3E}">
        <p14:creationId xmlns:p14="http://schemas.microsoft.com/office/powerpoint/2010/main" val="574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1A3C-CDA2-7222-3397-D7673FC39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5EBA-DC29-4D71-CCA3-5CFCA9C9C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572E-795F-C892-72EF-0BBC0126E0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C161BB-2F5E-781A-30D4-B32277A801D3}"/>
              </a:ext>
            </a:extLst>
          </p:cNvPr>
          <p:cNvSpPr>
            <a:spLocks noGrp="1"/>
          </p:cNvSpPr>
          <p:nvPr>
            <p:ph type="sldNum" sz="quarter" idx="5"/>
          </p:nvPr>
        </p:nvSpPr>
        <p:spPr/>
        <p:txBody>
          <a:bodyPr/>
          <a:lstStyle/>
          <a:p>
            <a:fld id="{555EF3A2-76C2-41E1-BA41-EF80771C3848}" type="slidenum">
              <a:rPr lang="en-GB" smtClean="0"/>
              <a:t>50</a:t>
            </a:fld>
            <a:endParaRPr lang="en-GB"/>
          </a:p>
        </p:txBody>
      </p:sp>
    </p:spTree>
    <p:extLst>
      <p:ext uri="{BB962C8B-B14F-4D97-AF65-F5344CB8AC3E}">
        <p14:creationId xmlns:p14="http://schemas.microsoft.com/office/powerpoint/2010/main" val="1827559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D092-B28B-4993-7786-B8923FAE2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0128-687D-FC24-0F2F-36D45DA5B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DC19C-DFD7-60BF-A843-D6F0453E32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21841C-D34C-72E0-02E4-93EBE7441ED4}"/>
              </a:ext>
            </a:extLst>
          </p:cNvPr>
          <p:cNvSpPr>
            <a:spLocks noGrp="1"/>
          </p:cNvSpPr>
          <p:nvPr>
            <p:ph type="sldNum" sz="quarter" idx="5"/>
          </p:nvPr>
        </p:nvSpPr>
        <p:spPr/>
        <p:txBody>
          <a:bodyPr/>
          <a:lstStyle/>
          <a:p>
            <a:fld id="{555EF3A2-76C2-41E1-BA41-EF80771C3848}" type="slidenum">
              <a:rPr lang="en-GB" smtClean="0"/>
              <a:t>51</a:t>
            </a:fld>
            <a:endParaRPr lang="en-GB"/>
          </a:p>
        </p:txBody>
      </p:sp>
    </p:spTree>
    <p:extLst>
      <p:ext uri="{BB962C8B-B14F-4D97-AF65-F5344CB8AC3E}">
        <p14:creationId xmlns:p14="http://schemas.microsoft.com/office/powerpoint/2010/main" val="3098783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C7EC-F9BC-B545-8C26-8EDC07CE4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D2AA9-87E1-BC1E-59CD-2E856C64D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BEF7D-DFEC-F11B-DB58-DA76E9889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9911C8-9C87-6FA6-034B-3B97C5A81157}"/>
              </a:ext>
            </a:extLst>
          </p:cNvPr>
          <p:cNvSpPr>
            <a:spLocks noGrp="1"/>
          </p:cNvSpPr>
          <p:nvPr>
            <p:ph type="sldNum" sz="quarter" idx="5"/>
          </p:nvPr>
        </p:nvSpPr>
        <p:spPr/>
        <p:txBody>
          <a:bodyPr/>
          <a:lstStyle/>
          <a:p>
            <a:fld id="{555EF3A2-76C2-41E1-BA41-EF80771C3848}" type="slidenum">
              <a:rPr lang="en-GB" smtClean="0"/>
              <a:t>52</a:t>
            </a:fld>
            <a:endParaRPr lang="en-GB"/>
          </a:p>
        </p:txBody>
      </p:sp>
    </p:spTree>
    <p:extLst>
      <p:ext uri="{BB962C8B-B14F-4D97-AF65-F5344CB8AC3E}">
        <p14:creationId xmlns:p14="http://schemas.microsoft.com/office/powerpoint/2010/main" val="41935166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53</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54</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55</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56</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15/11/2024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15/11/2024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earn.microsoft.com/en-us/azure/machine-learning/how-to-use-mlflow-cli-runs?view=azureml-api-2&amp;tabs=interactive%2Ccli"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learn.microsoft.com/en-us/azure/machine-learning/how-to-use-mlflow-cli-runs?view=azureml-api-2&amp;tabs=interactive%2Ccl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266545" y="1128482"/>
            <a:ext cx="6841307" cy="2123658"/>
          </a:xfrm>
          <a:prstGeom prst="rect">
            <a:avLst/>
          </a:prstGeom>
          <a:noFill/>
        </p:spPr>
        <p:txBody>
          <a:bodyPr wrap="square" rtlCol="0">
            <a:spAutoFit/>
          </a:bodyPr>
          <a:lstStyle/>
          <a:p>
            <a:r>
              <a:rPr lang="en-GB" sz="2000" b="1" u="sng" dirty="0"/>
              <a:t>Bonus Section on Containerisation &amp; VMs</a:t>
            </a:r>
          </a:p>
          <a:p>
            <a:endParaRPr lang="en-GB" dirty="0"/>
          </a:p>
          <a:p>
            <a:r>
              <a:rPr lang="en-GB"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200329"/>
          </a:xfrm>
          <a:prstGeom prst="rect">
            <a:avLst/>
          </a:prstGeom>
          <a:noFill/>
        </p:spPr>
        <p:txBody>
          <a:bodyPr wrap="square">
            <a:spAutoFit/>
          </a:bodyPr>
          <a:lstStyle/>
          <a:p>
            <a:pPr algn="ctr"/>
            <a:r>
              <a:rPr lang="en-GB"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104D021-D01C-47CF-63D6-D8FF6C3B63FA}"/>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AML Workspace</a:t>
            </a:r>
          </a:p>
          <a:p>
            <a:pPr>
              <a:lnSpc>
                <a:spcPct val="120000"/>
              </a:lnSpc>
            </a:pPr>
            <a:endParaRPr lang="en-GB" sz="1600" u="sng" dirty="0"/>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205740" y="1767016"/>
            <a:ext cx="7387778" cy="4645445"/>
          </a:xfrm>
          <a:prstGeom prst="rect">
            <a:avLst/>
          </a:prstGeom>
        </p:spPr>
      </p:pic>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276015" y="1600748"/>
            <a:ext cx="11777441" cy="1776512"/>
          </a:xfrm>
          <a:prstGeom prst="rect">
            <a:avLst/>
          </a:prstGeom>
          <a:noFill/>
        </p:spPr>
        <p:txBody>
          <a:bodyPr wrap="square" rtlCol="0">
            <a:spAutoFit/>
          </a:bodyPr>
          <a:lstStyle/>
          <a:p>
            <a:pPr>
              <a:lnSpc>
                <a:spcPct val="120000"/>
              </a:lnSpc>
            </a:pPr>
            <a:r>
              <a:rPr lang="en-GB" sz="1600" dirty="0"/>
              <a:t>There are 3 ways we can interact with the workspace we’ve just created, these are:</a:t>
            </a:r>
          </a:p>
          <a:p>
            <a:pPr marL="285750" indent="-285750">
              <a:lnSpc>
                <a:spcPct val="120000"/>
              </a:lnSpc>
              <a:buFontTx/>
              <a:buChar char="-"/>
            </a:pPr>
            <a:r>
              <a:rPr lang="en-GB" sz="1600" dirty="0"/>
              <a:t>Studio</a:t>
            </a:r>
          </a:p>
          <a:p>
            <a:pPr marL="285750" indent="-285750">
              <a:lnSpc>
                <a:spcPct val="120000"/>
              </a:lnSpc>
              <a:buFontTx/>
              <a:buChar char="-"/>
            </a:pPr>
            <a:r>
              <a:rPr lang="en-GB" sz="1600" dirty="0"/>
              <a:t>Python SDK v2</a:t>
            </a:r>
          </a:p>
          <a:p>
            <a:pPr marL="285750" indent="-285750">
              <a:lnSpc>
                <a:spcPct val="120000"/>
              </a:lnSpc>
              <a:buFontTx/>
              <a:buChar char="-"/>
            </a:pPr>
            <a:r>
              <a:rPr lang="en-GB" sz="1600" dirty="0"/>
              <a:t>Azure CLI</a:t>
            </a:r>
          </a:p>
          <a:p>
            <a:pPr marL="285750" indent="-285750">
              <a:lnSpc>
                <a:spcPct val="120000"/>
              </a:lnSpc>
              <a:buFontTx/>
              <a:buChar char="-"/>
            </a:pPr>
            <a:endParaRPr lang="en-GB" sz="1600" b="1" dirty="0"/>
          </a:p>
          <a:p>
            <a:pPr>
              <a:lnSpc>
                <a:spcPct val="120000"/>
              </a:lnSpc>
            </a:pPr>
            <a:endParaRPr lang="en-GB" sz="1200" dirty="0"/>
          </a:p>
        </p:txBody>
      </p:sp>
      <p:sp>
        <p:nvSpPr>
          <p:cNvPr id="3" name="TextBox 2">
            <a:extLst>
              <a:ext uri="{FF2B5EF4-FFF2-40B4-BE49-F238E27FC236}">
                <a16:creationId xmlns:a16="http://schemas.microsoft.com/office/drawing/2014/main" id="{78CEC0ED-22B1-A315-58E7-7A87D2E0B4AB}"/>
              </a:ext>
            </a:extLst>
          </p:cNvPr>
          <p:cNvSpPr txBox="1"/>
          <p:nvPr/>
        </p:nvSpPr>
        <p:spPr>
          <a:xfrm>
            <a:off x="205740" y="1098622"/>
            <a:ext cx="8118203" cy="737381"/>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endParaRPr lang="en-GB" sz="1600" u="sng"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B292BA7-9300-C92F-3A8C-C88F28797087}"/>
              </a:ext>
            </a:extLst>
          </p:cNvPr>
          <p:cNvSpPr txBox="1"/>
          <p:nvPr/>
        </p:nvSpPr>
        <p:spPr>
          <a:xfrm>
            <a:off x="205740" y="1098622"/>
            <a:ext cx="8118203" cy="1106713"/>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Python SDK</a:t>
            </a:r>
          </a:p>
          <a:p>
            <a:pPr>
              <a:lnSpc>
                <a:spcPct val="120000"/>
              </a:lnSpc>
            </a:pPr>
            <a:endParaRPr lang="en-GB" sz="1600" u="sng" dirty="0"/>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F56877-E95D-6037-61A7-629F79F472CC}"/>
              </a:ext>
            </a:extLst>
          </p:cNvPr>
          <p:cNvSpPr txBox="1"/>
          <p:nvPr/>
        </p:nvSpPr>
        <p:spPr>
          <a:xfrm>
            <a:off x="205740" y="1098622"/>
            <a:ext cx="3430089" cy="1175706"/>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CLI</a:t>
            </a: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4267202" y="1229333"/>
            <a:ext cx="7211060" cy="5293076"/>
          </a:xfrm>
          <a:prstGeom prst="rect">
            <a:avLst/>
          </a:prstGeom>
        </p:spPr>
      </p:pic>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1EE320-78F6-9D13-8CA3-6E60F6AB6428}"/>
              </a:ext>
            </a:extLst>
          </p:cNvPr>
          <p:cNvSpPr txBox="1"/>
          <p:nvPr/>
        </p:nvSpPr>
        <p:spPr>
          <a:xfrm>
            <a:off x="205740" y="1098622"/>
            <a:ext cx="6485346" cy="437043"/>
          </a:xfrm>
          <a:prstGeom prst="rect">
            <a:avLst/>
          </a:prstGeom>
          <a:noFill/>
        </p:spPr>
        <p:txBody>
          <a:bodyPr wrap="square" rtlCol="0">
            <a:spAutoFit/>
          </a:bodyPr>
          <a:lstStyle/>
          <a:p>
            <a:pPr>
              <a:lnSpc>
                <a:spcPct val="120000"/>
              </a:lnSpc>
            </a:pPr>
            <a:r>
              <a:rPr lang="en-GB" sz="2000" b="1" u="sng" dirty="0"/>
              <a:t>Working with data</a:t>
            </a: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295D01-02AF-C13B-3207-68B9EE4BCBB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Datastores</a:t>
            </a:r>
          </a:p>
          <a:p>
            <a:pPr>
              <a:lnSpc>
                <a:spcPct val="120000"/>
              </a:lnSpc>
            </a:pPr>
            <a:endParaRPr lang="en-GB" sz="1600" u="sng" dirty="0"/>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293894" y="1836003"/>
            <a:ext cx="6423312" cy="4536464"/>
          </a:xfrm>
          <a:prstGeom prst="rect">
            <a:avLst/>
          </a:prstGeom>
        </p:spPr>
      </p:pic>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F417A-D815-2460-4EC9-9A877894AF7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352976" y="1705429"/>
            <a:ext cx="4350900" cy="4740068"/>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615109" y="3144707"/>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615109" y="1433076"/>
            <a:ext cx="6223915" cy="1396640"/>
          </a:xfrm>
          <a:prstGeom prst="rect">
            <a:avLst/>
          </a:prstGeom>
        </p:spPr>
      </p:pic>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D369E6-D439-44F3-3741-75CB7C56F5A0}"/>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28615" y="1701218"/>
            <a:ext cx="6465965" cy="4888269"/>
          </a:xfrm>
          <a:prstGeom prst="rect">
            <a:avLst/>
          </a:prstGeom>
        </p:spPr>
      </p:pic>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3F28DC8-A0FB-BE4E-4F85-B9922E0A2E5D}"/>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275316" y="1748970"/>
            <a:ext cx="4920977" cy="4833259"/>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02F053-1F40-ECFD-4503-A2FB442552D2}"/>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398686" y="1836002"/>
            <a:ext cx="5827792" cy="4455940"/>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B7E6F21-FAF3-37BD-C9CE-B68DBCCEB46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73314" y="1700083"/>
            <a:ext cx="7436972" cy="4719022"/>
          </a:xfrm>
          <a:prstGeom prst="rect">
            <a:avLst/>
          </a:prstGeom>
        </p:spPr>
      </p:pic>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86E6CD-23BD-FEC9-B58C-DB27B9EF33AD}"/>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Curated</a:t>
            </a: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38E959-9EE0-BAFD-AD92-5AAEA265CE2B}"/>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Custom</a:t>
            </a: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2A12B39-CA46-3A0C-078D-AC19EFE00243}"/>
              </a:ext>
            </a:extLst>
          </p:cNvPr>
          <p:cNvSpPr txBox="1"/>
          <p:nvPr/>
        </p:nvSpPr>
        <p:spPr>
          <a:xfrm>
            <a:off x="333231" y="1084778"/>
            <a:ext cx="4645373" cy="437043"/>
          </a:xfrm>
          <a:prstGeom prst="rect">
            <a:avLst/>
          </a:prstGeom>
          <a:noFill/>
        </p:spPr>
        <p:txBody>
          <a:bodyPr wrap="square" rtlCol="0">
            <a:spAutoFit/>
          </a:bodyPr>
          <a:lstStyle/>
          <a:p>
            <a:pPr>
              <a:lnSpc>
                <a:spcPct val="120000"/>
              </a:lnSpc>
            </a:pPr>
            <a:r>
              <a:rPr lang="en-GB" sz="2000" b="1" u="sng" dirty="0"/>
              <a:t>AutoML</a:t>
            </a:r>
            <a:endParaRPr lang="en-GB" sz="1600" u="sng" dirty="0"/>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2084B7E-004C-8371-C49E-7AE889773568}"/>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Basic Info &amp; Requirements</a:t>
            </a:r>
            <a:endParaRPr lang="en-GB" sz="1200" u="sng" dirty="0"/>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E6900C-94A4-6079-34F3-7E68BF0023D3}"/>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Instantiating the AutoML Object</a:t>
            </a:r>
            <a:endParaRPr lang="en-GB" sz="1200" u="sng" dirty="0"/>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089424"/>
            <a:ext cx="5205007" cy="3335878"/>
          </a:xfrm>
          <a:prstGeom prst="rect">
            <a:avLst/>
          </a:prstGeom>
        </p:spPr>
      </p:pic>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7C79F8E-7D4A-D230-B1F6-C46B7888129C}"/>
              </a:ext>
            </a:extLst>
          </p:cNvPr>
          <p:cNvSpPr txBox="1"/>
          <p:nvPr/>
        </p:nvSpPr>
        <p:spPr>
          <a:xfrm>
            <a:off x="333231" y="1084778"/>
            <a:ext cx="4645373" cy="1402179"/>
          </a:xfrm>
          <a:prstGeom prst="rect">
            <a:avLst/>
          </a:prstGeom>
          <a:noFill/>
        </p:spPr>
        <p:txBody>
          <a:bodyPr wrap="square" rtlCol="0">
            <a:spAutoFit/>
          </a:bodyPr>
          <a:lstStyle/>
          <a:p>
            <a:pPr>
              <a:lnSpc>
                <a:spcPct val="120000"/>
              </a:lnSpc>
            </a:pPr>
            <a:r>
              <a:rPr lang="en-GB" sz="2000" b="1" u="sng" dirty="0"/>
              <a:t>AutoML </a:t>
            </a:r>
          </a:p>
          <a:p>
            <a:pPr>
              <a:lnSpc>
                <a:spcPct val="120000"/>
              </a:lnSpc>
            </a:pPr>
            <a:r>
              <a:rPr lang="en-GB" sz="1600" u="sng" dirty="0"/>
              <a:t>Evaluation Metrics</a:t>
            </a:r>
          </a:p>
          <a:p>
            <a:pPr>
              <a:lnSpc>
                <a:spcPct val="120000"/>
              </a:lnSpc>
            </a:pPr>
            <a:endParaRPr lang="en-GB" sz="2000" b="1" u="sng" dirty="0"/>
          </a:p>
          <a:p>
            <a:pPr>
              <a:lnSpc>
                <a:spcPct val="120000"/>
              </a:lnSpc>
            </a:pPr>
            <a:endParaRPr lang="en-GB" sz="1600" u="sng" dirty="0"/>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333231" y="2108906"/>
            <a:ext cx="6039107" cy="3315148"/>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22" name="TextBox 21">
            <a:extLst>
              <a:ext uri="{FF2B5EF4-FFF2-40B4-BE49-F238E27FC236}">
                <a16:creationId xmlns:a16="http://schemas.microsoft.com/office/drawing/2014/main" id="{6B0F66DA-47C6-9B3F-5A8E-DACAA49A5777}"/>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Storage &amp; Ingestion Approaches</a:t>
            </a:r>
          </a:p>
          <a:p>
            <a:pPr>
              <a:lnSpc>
                <a:spcPct val="120000"/>
              </a:lnSpc>
            </a:pPr>
            <a:endParaRPr lang="en-GB" sz="16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43D73F-E8DA-647B-05D6-9038D6F7BFB6}"/>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Modifying Classification Object &amp; Submitting the Job </a:t>
            </a:r>
            <a:endParaRPr lang="en-GB" sz="1200" u="sng" dirty="0"/>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8209-0778-507C-DD22-97F6EA2C367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10A6596-C92B-6927-A521-D0DBD807CDB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BB469A1-2627-6810-2422-8259A2FF27B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040B1F-B182-B8A0-CA22-9389CC79865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99A700-4D77-F48A-ABF7-D03311985B4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0281C55-13E2-43FE-05E0-C71FFE5D0A2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D09EF3-0B8B-C702-85E3-4C2687E0A3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D96EE-D3E6-201F-4AE0-ACD03029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84176B-755A-2115-24BF-DC024236C9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E720ED0-1DDA-5AB7-E921-012D77CE743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DD34FB9B-E2E6-4D5D-FBDC-0F56E3B8E8DD}"/>
              </a:ext>
            </a:extLst>
          </p:cNvPr>
          <p:cNvPicPr>
            <a:picLocks noChangeAspect="1"/>
          </p:cNvPicPr>
          <p:nvPr/>
        </p:nvPicPr>
        <p:blipFill>
          <a:blip r:embed="rId4"/>
          <a:stretch>
            <a:fillRect/>
          </a:stretch>
        </p:blipFill>
        <p:spPr>
          <a:xfrm>
            <a:off x="333231" y="2329509"/>
            <a:ext cx="5175460" cy="2554220"/>
          </a:xfrm>
          <a:prstGeom prst="rect">
            <a:avLst/>
          </a:prstGeom>
        </p:spPr>
      </p:pic>
      <p:pic>
        <p:nvPicPr>
          <p:cNvPr id="9" name="Picture 8">
            <a:extLst>
              <a:ext uri="{FF2B5EF4-FFF2-40B4-BE49-F238E27FC236}">
                <a16:creationId xmlns:a16="http://schemas.microsoft.com/office/drawing/2014/main" id="{B9599920-E4C9-8CE9-65BE-A30C3857A551}"/>
              </a:ext>
            </a:extLst>
          </p:cNvPr>
          <p:cNvPicPr>
            <a:picLocks noChangeAspect="1"/>
          </p:cNvPicPr>
          <p:nvPr/>
        </p:nvPicPr>
        <p:blipFill>
          <a:blip r:embed="rId5"/>
          <a:stretch>
            <a:fillRect/>
          </a:stretch>
        </p:blipFill>
        <p:spPr>
          <a:xfrm>
            <a:off x="5825835" y="1971377"/>
            <a:ext cx="6009868" cy="3370788"/>
          </a:xfrm>
          <a:prstGeom prst="rect">
            <a:avLst/>
          </a:prstGeom>
        </p:spPr>
      </p:pic>
    </p:spTree>
    <p:extLst>
      <p:ext uri="{BB962C8B-B14F-4D97-AF65-F5344CB8AC3E}">
        <p14:creationId xmlns:p14="http://schemas.microsoft.com/office/powerpoint/2010/main" val="391150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1F6F82-08FC-64E5-5F7E-4CE31DF6552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Tree>
    <p:extLst>
      <p:ext uri="{BB962C8B-B14F-4D97-AF65-F5344CB8AC3E}">
        <p14:creationId xmlns:p14="http://schemas.microsoft.com/office/powerpoint/2010/main" val="75005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C8240-2739-3928-4B73-96B0C47A035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621B6A4-1078-3281-8B15-826B16AECB6C}"/>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E93200A-EC09-3F90-540B-14DFE5D6462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2A8D4-2467-DD72-E38D-16EDD366F96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1F7189-C9AE-C8DE-EDEA-0E09D1145AE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EA76C87-EED1-5DB7-1104-23D46CB7A08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108A8D-3D30-73E0-9516-83DC678D1C2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9F51D5-E78C-7A43-22F2-215819532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B20E95-C2F8-967A-AC1A-DEF04F71F1E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F6BA48-EA4E-C94A-6022-01F7E7D6CB7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Getting Setup</a:t>
            </a:r>
            <a:endParaRPr lang="en-GB" sz="1100" u="sng" dirty="0"/>
          </a:p>
        </p:txBody>
      </p:sp>
      <p:pic>
        <p:nvPicPr>
          <p:cNvPr id="7" name="Picture 6">
            <a:extLst>
              <a:ext uri="{FF2B5EF4-FFF2-40B4-BE49-F238E27FC236}">
                <a16:creationId xmlns:a16="http://schemas.microsoft.com/office/drawing/2014/main" id="{0534A182-8A31-2014-897F-D287175446FE}"/>
              </a:ext>
            </a:extLst>
          </p:cNvPr>
          <p:cNvPicPr>
            <a:picLocks noChangeAspect="1"/>
          </p:cNvPicPr>
          <p:nvPr/>
        </p:nvPicPr>
        <p:blipFill>
          <a:blip r:embed="rId4"/>
          <a:stretch>
            <a:fillRect/>
          </a:stretch>
        </p:blipFill>
        <p:spPr>
          <a:xfrm>
            <a:off x="220454" y="2008397"/>
            <a:ext cx="4829985" cy="2127596"/>
          </a:xfrm>
          <a:prstGeom prst="rect">
            <a:avLst/>
          </a:prstGeom>
        </p:spPr>
      </p:pic>
      <p:pic>
        <p:nvPicPr>
          <p:cNvPr id="13" name="Picture 12">
            <a:extLst>
              <a:ext uri="{FF2B5EF4-FFF2-40B4-BE49-F238E27FC236}">
                <a16:creationId xmlns:a16="http://schemas.microsoft.com/office/drawing/2014/main" id="{AB471AD8-9B98-61F3-8E4A-BC8E1FED5385}"/>
              </a:ext>
            </a:extLst>
          </p:cNvPr>
          <p:cNvPicPr>
            <a:picLocks noChangeAspect="1"/>
          </p:cNvPicPr>
          <p:nvPr/>
        </p:nvPicPr>
        <p:blipFill>
          <a:blip r:embed="rId5"/>
          <a:stretch>
            <a:fillRect/>
          </a:stretch>
        </p:blipFill>
        <p:spPr>
          <a:xfrm>
            <a:off x="5446171" y="1232961"/>
            <a:ext cx="6525375" cy="5040669"/>
          </a:xfrm>
          <a:prstGeom prst="rect">
            <a:avLst/>
          </a:prstGeom>
        </p:spPr>
      </p:pic>
    </p:spTree>
    <p:extLst>
      <p:ext uri="{BB962C8B-B14F-4D97-AF65-F5344CB8AC3E}">
        <p14:creationId xmlns:p14="http://schemas.microsoft.com/office/powerpoint/2010/main" val="159540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D3CF4-E598-05D0-2A6F-57AE1969FF9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7E5C833-5001-DDA9-B266-9C8806EA55EB}"/>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D8E1BA1-257B-FB0C-4F61-FF0D2586944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EAE266-4F43-1DBD-34BC-1E92552026F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F8DDAB-E788-8028-9911-789AC382FDC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0696DAB-F092-7863-8CD2-7C8B425D1C7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4ACF-3C6C-F773-E853-853D89B8A77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2829030-C509-768D-FE40-FC2D137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9E82937-E2B5-E87B-CA14-AE31DC7489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29B776-123F-53C4-EA4C-E496024EC6D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Running an Experiment</a:t>
            </a:r>
            <a:endParaRPr lang="en-GB" sz="1100" u="sng" dirty="0"/>
          </a:p>
        </p:txBody>
      </p:sp>
      <p:pic>
        <p:nvPicPr>
          <p:cNvPr id="4" name="Picture 3">
            <a:extLst>
              <a:ext uri="{FF2B5EF4-FFF2-40B4-BE49-F238E27FC236}">
                <a16:creationId xmlns:a16="http://schemas.microsoft.com/office/drawing/2014/main" id="{537BDF18-499B-29AE-1E66-F7CE3063170A}"/>
              </a:ext>
            </a:extLst>
          </p:cNvPr>
          <p:cNvPicPr>
            <a:picLocks noChangeAspect="1"/>
          </p:cNvPicPr>
          <p:nvPr/>
        </p:nvPicPr>
        <p:blipFill>
          <a:blip r:embed="rId4"/>
          <a:stretch>
            <a:fillRect/>
          </a:stretch>
        </p:blipFill>
        <p:spPr>
          <a:xfrm>
            <a:off x="333231" y="1988155"/>
            <a:ext cx="5034812" cy="4678652"/>
          </a:xfrm>
          <a:prstGeom prst="rect">
            <a:avLst/>
          </a:prstGeom>
        </p:spPr>
      </p:pic>
      <p:pic>
        <p:nvPicPr>
          <p:cNvPr id="9" name="Picture 8">
            <a:extLst>
              <a:ext uri="{FF2B5EF4-FFF2-40B4-BE49-F238E27FC236}">
                <a16:creationId xmlns:a16="http://schemas.microsoft.com/office/drawing/2014/main" id="{0688E13C-2686-BC1A-07EB-42387091D707}"/>
              </a:ext>
            </a:extLst>
          </p:cNvPr>
          <p:cNvPicPr>
            <a:picLocks noChangeAspect="1"/>
          </p:cNvPicPr>
          <p:nvPr/>
        </p:nvPicPr>
        <p:blipFill>
          <a:blip r:embed="rId5"/>
          <a:stretch>
            <a:fillRect/>
          </a:stretch>
        </p:blipFill>
        <p:spPr>
          <a:xfrm>
            <a:off x="6170980" y="1483629"/>
            <a:ext cx="5622270" cy="4762194"/>
          </a:xfrm>
          <a:prstGeom prst="rect">
            <a:avLst/>
          </a:prstGeom>
        </p:spPr>
      </p:pic>
    </p:spTree>
    <p:extLst>
      <p:ext uri="{BB962C8B-B14F-4D97-AF65-F5344CB8AC3E}">
        <p14:creationId xmlns:p14="http://schemas.microsoft.com/office/powerpoint/2010/main" val="4280817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660A-AEEE-940F-1017-B11C4D1923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570E23E-0B2B-C685-6964-8382B7F41419}"/>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35CA878-5158-457A-CD58-0B8831735FA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ABAD1C-482F-D262-70FD-7F6B4105F03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E92AD2D5-8F4A-461A-E920-67B8C3E3C03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2C73624-3E01-04C6-2BEF-FF847E4599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93397C-5781-240A-B984-CCB73684C73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FBE079C-30D7-567E-900C-412FA23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90B855-DDAE-CA1B-8A03-FF1E07A3846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3E960DD-E573-BEF7-EE03-D0693049B2E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Configuring command jobs</a:t>
            </a:r>
            <a:endParaRPr lang="en-GB" sz="1100" u="sng" dirty="0"/>
          </a:p>
        </p:txBody>
      </p:sp>
      <p:pic>
        <p:nvPicPr>
          <p:cNvPr id="12" name="Picture 11">
            <a:extLst>
              <a:ext uri="{FF2B5EF4-FFF2-40B4-BE49-F238E27FC236}">
                <a16:creationId xmlns:a16="http://schemas.microsoft.com/office/drawing/2014/main" id="{1265B592-2BD9-7C1D-F200-07E9D966A02F}"/>
              </a:ext>
            </a:extLst>
          </p:cNvPr>
          <p:cNvPicPr>
            <a:picLocks noChangeAspect="1"/>
          </p:cNvPicPr>
          <p:nvPr/>
        </p:nvPicPr>
        <p:blipFill>
          <a:blip r:embed="rId4"/>
          <a:stretch>
            <a:fillRect/>
          </a:stretch>
        </p:blipFill>
        <p:spPr>
          <a:xfrm>
            <a:off x="144770" y="1946820"/>
            <a:ext cx="6376240" cy="2099986"/>
          </a:xfrm>
          <a:prstGeom prst="rect">
            <a:avLst/>
          </a:prstGeom>
        </p:spPr>
      </p:pic>
      <p:pic>
        <p:nvPicPr>
          <p:cNvPr id="14" name="Picture 13">
            <a:extLst>
              <a:ext uri="{FF2B5EF4-FFF2-40B4-BE49-F238E27FC236}">
                <a16:creationId xmlns:a16="http://schemas.microsoft.com/office/drawing/2014/main" id="{17465024-E1DC-517B-F593-0FCAA3A19EAE}"/>
              </a:ext>
            </a:extLst>
          </p:cNvPr>
          <p:cNvPicPr>
            <a:picLocks noChangeAspect="1"/>
          </p:cNvPicPr>
          <p:nvPr/>
        </p:nvPicPr>
        <p:blipFill>
          <a:blip r:embed="rId5"/>
          <a:stretch>
            <a:fillRect/>
          </a:stretch>
        </p:blipFill>
        <p:spPr>
          <a:xfrm>
            <a:off x="5497423" y="3410346"/>
            <a:ext cx="6376239" cy="3297115"/>
          </a:xfrm>
          <a:prstGeom prst="rect">
            <a:avLst/>
          </a:prstGeom>
        </p:spPr>
      </p:pic>
    </p:spTree>
    <p:extLst>
      <p:ext uri="{BB962C8B-B14F-4D97-AF65-F5344CB8AC3E}">
        <p14:creationId xmlns:p14="http://schemas.microsoft.com/office/powerpoint/2010/main" val="333483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516-E644-1866-E651-00D57AE208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E0783A-0976-A277-9A3F-2E55FF2888E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538AE84-FFFF-3831-4A4B-114520C917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C167C7-CF60-FC73-986C-7725D9B7F5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F7D90F4-1F1B-91BD-DD3E-09667CCCD2B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95906AE-A669-D6FB-320F-5480D88AFF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88B9E3-B1E7-2AA3-5D6A-A02B9589F4E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D5EA937-5A1A-8297-7B3A-AF2DA437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3F0BB1-2A99-BE5A-0171-7FBF93F285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487F632-8B43-F2E2-80CC-0664F47556C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Parameterising and re-using scripts</a:t>
            </a:r>
            <a:endParaRPr lang="en-GB" sz="1100" u="sng" dirty="0"/>
          </a:p>
        </p:txBody>
      </p:sp>
      <p:pic>
        <p:nvPicPr>
          <p:cNvPr id="4" name="Picture 3">
            <a:extLst>
              <a:ext uri="{FF2B5EF4-FFF2-40B4-BE49-F238E27FC236}">
                <a16:creationId xmlns:a16="http://schemas.microsoft.com/office/drawing/2014/main" id="{0FCBB6AA-D7B5-AC95-663D-C7491C3B8835}"/>
              </a:ext>
            </a:extLst>
          </p:cNvPr>
          <p:cNvPicPr>
            <a:picLocks noChangeAspect="1"/>
          </p:cNvPicPr>
          <p:nvPr/>
        </p:nvPicPr>
        <p:blipFill>
          <a:blip r:embed="rId4"/>
          <a:stretch>
            <a:fillRect/>
          </a:stretch>
        </p:blipFill>
        <p:spPr>
          <a:xfrm>
            <a:off x="1009103" y="1946820"/>
            <a:ext cx="4334067" cy="4502827"/>
          </a:xfrm>
          <a:prstGeom prst="rect">
            <a:avLst/>
          </a:prstGeom>
        </p:spPr>
      </p:pic>
      <p:pic>
        <p:nvPicPr>
          <p:cNvPr id="7" name="Picture 6">
            <a:extLst>
              <a:ext uri="{FF2B5EF4-FFF2-40B4-BE49-F238E27FC236}">
                <a16:creationId xmlns:a16="http://schemas.microsoft.com/office/drawing/2014/main" id="{9AB28C49-E2D9-29E0-3436-E24B75358D79}"/>
              </a:ext>
            </a:extLst>
          </p:cNvPr>
          <p:cNvPicPr>
            <a:picLocks noChangeAspect="1"/>
          </p:cNvPicPr>
          <p:nvPr/>
        </p:nvPicPr>
        <p:blipFill>
          <a:blip r:embed="rId5"/>
          <a:stretch>
            <a:fillRect/>
          </a:stretch>
        </p:blipFill>
        <p:spPr>
          <a:xfrm>
            <a:off x="6021379" y="1628695"/>
            <a:ext cx="5431662" cy="4303621"/>
          </a:xfrm>
          <a:prstGeom prst="rect">
            <a:avLst/>
          </a:prstGeom>
        </p:spPr>
      </p:pic>
    </p:spTree>
    <p:extLst>
      <p:ext uri="{BB962C8B-B14F-4D97-AF65-F5344CB8AC3E}">
        <p14:creationId xmlns:p14="http://schemas.microsoft.com/office/powerpoint/2010/main" val="388380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BB67-B2A9-EBE6-11FC-7AE01ED673E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82ABF3D-253B-158F-F18A-1ADE30E547C4}"/>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6A305BB-6497-0E05-AE83-D65DC47E413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F27839-6B3C-396F-B311-15D28CA7EDD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D199E20-F0BC-658E-1092-F56FC3D579C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D6B58F64-342D-1B20-DCB6-D008983800D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388CF1-D83E-B73C-85A6-A6821B86E9A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3E8591-4F4F-DD0A-4ACB-60C9AC51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1522F61-7E72-D89F-014B-12AA31F3410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79A9B44-DA21-810B-F44E-3CE374FF694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Configuring the </a:t>
            </a:r>
            <a:r>
              <a:rPr lang="en-GB" sz="1400" u="sng" dirty="0" err="1"/>
              <a:t>mlflow</a:t>
            </a:r>
            <a:r>
              <a:rPr lang="en-GB" sz="1400" u="sng" dirty="0"/>
              <a:t> experiment</a:t>
            </a:r>
            <a:endParaRPr lang="en-GB" sz="1100" u="sng" dirty="0"/>
          </a:p>
        </p:txBody>
      </p:sp>
      <p:pic>
        <p:nvPicPr>
          <p:cNvPr id="6" name="Picture 5">
            <a:extLst>
              <a:ext uri="{FF2B5EF4-FFF2-40B4-BE49-F238E27FC236}">
                <a16:creationId xmlns:a16="http://schemas.microsoft.com/office/drawing/2014/main" id="{1F67B185-FED0-D1AC-1968-89AC26F1465F}"/>
              </a:ext>
            </a:extLst>
          </p:cNvPr>
          <p:cNvPicPr>
            <a:picLocks noChangeAspect="1"/>
          </p:cNvPicPr>
          <p:nvPr/>
        </p:nvPicPr>
        <p:blipFill>
          <a:blip r:embed="rId4"/>
          <a:stretch>
            <a:fillRect/>
          </a:stretch>
        </p:blipFill>
        <p:spPr>
          <a:xfrm>
            <a:off x="732089" y="2239948"/>
            <a:ext cx="5543233" cy="3595478"/>
          </a:xfrm>
          <a:prstGeom prst="rect">
            <a:avLst/>
          </a:prstGeom>
        </p:spPr>
      </p:pic>
      <p:pic>
        <p:nvPicPr>
          <p:cNvPr id="12" name="Picture 11">
            <a:extLst>
              <a:ext uri="{FF2B5EF4-FFF2-40B4-BE49-F238E27FC236}">
                <a16:creationId xmlns:a16="http://schemas.microsoft.com/office/drawing/2014/main" id="{D64164DA-B046-2632-F55D-9A6101EADD0F}"/>
              </a:ext>
            </a:extLst>
          </p:cNvPr>
          <p:cNvPicPr>
            <a:picLocks noChangeAspect="1"/>
          </p:cNvPicPr>
          <p:nvPr/>
        </p:nvPicPr>
        <p:blipFill>
          <a:blip r:embed="rId5"/>
          <a:stretch>
            <a:fillRect/>
          </a:stretch>
        </p:blipFill>
        <p:spPr>
          <a:xfrm>
            <a:off x="7617982" y="1202683"/>
            <a:ext cx="3992696" cy="5220917"/>
          </a:xfrm>
          <a:prstGeom prst="rect">
            <a:avLst/>
          </a:prstGeom>
        </p:spPr>
      </p:pic>
    </p:spTree>
    <p:extLst>
      <p:ext uri="{BB962C8B-B14F-4D97-AF65-F5344CB8AC3E}">
        <p14:creationId xmlns:p14="http://schemas.microsoft.com/office/powerpoint/2010/main" val="3506775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BC1F-8E03-D0E8-E5AC-749D91036D4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C1FF57-1940-0E40-833C-A69D215938D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BCF1B49-C55F-B9D5-CD71-418E57A51D1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BE035-9F57-2257-8325-1D97F170DFA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662EB38-8D4A-AFD0-2D8F-85C0818BE4F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3C6A719-23C6-3312-6C12-D87DC940B32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A44A70-F8D7-EE96-0A99-1A8982093AE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051E26-B138-A76A-9515-E0AD9431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3FCA6E-4DDC-88FB-8EAA-B94A85A643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228CCE4-C28D-E554-A708-9D9E694DC1E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pic>
        <p:nvPicPr>
          <p:cNvPr id="4" name="Picture 3">
            <a:extLst>
              <a:ext uri="{FF2B5EF4-FFF2-40B4-BE49-F238E27FC236}">
                <a16:creationId xmlns:a16="http://schemas.microsoft.com/office/drawing/2014/main" id="{A2CDFE39-E616-0844-2AF1-E15CD4E5F537}"/>
              </a:ext>
            </a:extLst>
          </p:cNvPr>
          <p:cNvPicPr>
            <a:picLocks noChangeAspect="1"/>
          </p:cNvPicPr>
          <p:nvPr/>
        </p:nvPicPr>
        <p:blipFill>
          <a:blip r:embed="rId4"/>
          <a:stretch>
            <a:fillRect/>
          </a:stretch>
        </p:blipFill>
        <p:spPr>
          <a:xfrm>
            <a:off x="333231" y="1992750"/>
            <a:ext cx="5200688" cy="2690832"/>
          </a:xfrm>
          <a:prstGeom prst="rect">
            <a:avLst/>
          </a:prstGeom>
        </p:spPr>
      </p:pic>
      <p:pic>
        <p:nvPicPr>
          <p:cNvPr id="9" name="Picture 8">
            <a:extLst>
              <a:ext uri="{FF2B5EF4-FFF2-40B4-BE49-F238E27FC236}">
                <a16:creationId xmlns:a16="http://schemas.microsoft.com/office/drawing/2014/main" id="{49810C4A-A094-DA78-F279-878BD65FA68F}"/>
              </a:ext>
            </a:extLst>
          </p:cNvPr>
          <p:cNvPicPr>
            <a:picLocks noChangeAspect="1"/>
          </p:cNvPicPr>
          <p:nvPr/>
        </p:nvPicPr>
        <p:blipFill>
          <a:blip r:embed="rId5"/>
          <a:stretch>
            <a:fillRect/>
          </a:stretch>
        </p:blipFill>
        <p:spPr>
          <a:xfrm>
            <a:off x="398833" y="5296968"/>
            <a:ext cx="4781585" cy="952507"/>
          </a:xfrm>
          <a:prstGeom prst="rect">
            <a:avLst/>
          </a:prstGeom>
        </p:spPr>
      </p:pic>
      <p:pic>
        <p:nvPicPr>
          <p:cNvPr id="17" name="Picture 16">
            <a:extLst>
              <a:ext uri="{FF2B5EF4-FFF2-40B4-BE49-F238E27FC236}">
                <a16:creationId xmlns:a16="http://schemas.microsoft.com/office/drawing/2014/main" id="{2E3D43D1-ECFF-1102-82AD-0096E6848AA7}"/>
              </a:ext>
            </a:extLst>
          </p:cNvPr>
          <p:cNvPicPr>
            <a:picLocks noChangeAspect="1"/>
          </p:cNvPicPr>
          <p:nvPr/>
        </p:nvPicPr>
        <p:blipFill>
          <a:blip r:embed="rId6"/>
          <a:stretch>
            <a:fillRect/>
          </a:stretch>
        </p:blipFill>
        <p:spPr>
          <a:xfrm>
            <a:off x="5714994" y="1285725"/>
            <a:ext cx="5969243" cy="3576946"/>
          </a:xfrm>
          <a:prstGeom prst="rect">
            <a:avLst/>
          </a:prstGeom>
        </p:spPr>
      </p:pic>
      <p:sp>
        <p:nvSpPr>
          <p:cNvPr id="22" name="TextBox 21">
            <a:extLst>
              <a:ext uri="{FF2B5EF4-FFF2-40B4-BE49-F238E27FC236}">
                <a16:creationId xmlns:a16="http://schemas.microsoft.com/office/drawing/2014/main" id="{24CA75FD-9DC7-57B1-A32E-4D0A0FD3D031}"/>
              </a:ext>
            </a:extLst>
          </p:cNvPr>
          <p:cNvSpPr txBox="1"/>
          <p:nvPr/>
        </p:nvSpPr>
        <p:spPr>
          <a:xfrm>
            <a:off x="5873517" y="5049146"/>
            <a:ext cx="6094990" cy="1200329"/>
          </a:xfrm>
          <a:prstGeom prst="rect">
            <a:avLst/>
          </a:prstGeom>
          <a:noFill/>
        </p:spPr>
        <p:txBody>
          <a:bodyPr wrap="square">
            <a:spAutoFit/>
          </a:bodyPr>
          <a:lstStyle/>
          <a:p>
            <a:r>
              <a:rPr lang="en-GB" dirty="0">
                <a:hlinkClick r:id="rId7"/>
              </a:rPr>
              <a:t>https://learn.microsoft.com/en-us/azure/machine-learning/how-to-use-mlflow-cli-runs?view=azureml-api-2&amp;tabs=interactive%2Ccli</a:t>
            </a:r>
            <a:endParaRPr lang="en-GB" dirty="0"/>
          </a:p>
          <a:p>
            <a:endParaRPr lang="en-GB" dirty="0"/>
          </a:p>
        </p:txBody>
      </p:sp>
    </p:spTree>
    <p:extLst>
      <p:ext uri="{BB962C8B-B14F-4D97-AF65-F5344CB8AC3E}">
        <p14:creationId xmlns:p14="http://schemas.microsoft.com/office/powerpoint/2010/main" val="78650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2" name="TextBox 21">
            <a:extLst>
              <a:ext uri="{FF2B5EF4-FFF2-40B4-BE49-F238E27FC236}">
                <a16:creationId xmlns:a16="http://schemas.microsoft.com/office/drawing/2014/main" id="{7721C7F5-2728-7F21-D6C6-6E61D89C51C4}"/>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Services for Training Models</a:t>
            </a:r>
          </a:p>
          <a:p>
            <a:pPr>
              <a:lnSpc>
                <a:spcPct val="120000"/>
              </a:lnSpc>
            </a:pPr>
            <a:endParaRPr lang="en-GB" sz="1600" u="sng" dirty="0"/>
          </a:p>
        </p:txBody>
      </p:sp>
    </p:spTree>
    <p:extLst>
      <p:ext uri="{BB962C8B-B14F-4D97-AF65-F5344CB8AC3E}">
        <p14:creationId xmlns:p14="http://schemas.microsoft.com/office/powerpoint/2010/main" val="423086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FB65-3996-1EE7-69B9-EC7F3B87E3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120B5A-9155-7C9C-5846-FF856836D80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7AD2281-1EFB-5716-7787-33C4D1D22CC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D6434F-7C83-CAAB-B23E-56CB519FA51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63BD28D1-7812-D4BA-4E54-0D1E8158C87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7DCC5B-7C50-8351-28F1-071F3776305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063A7-7DE8-FCB4-F87E-B038062F07F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B827805-801F-032D-490A-34E96F6A6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156D9F-1265-5EEA-A202-F29016DC595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BB1AE-5E2A-FA84-1391-49CA1674FDF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sp>
        <p:nvSpPr>
          <p:cNvPr id="22" name="TextBox 21">
            <a:extLst>
              <a:ext uri="{FF2B5EF4-FFF2-40B4-BE49-F238E27FC236}">
                <a16:creationId xmlns:a16="http://schemas.microsoft.com/office/drawing/2014/main" id="{B63E1793-BD9D-F8F1-9981-A8626573EA93}"/>
              </a:ext>
            </a:extLst>
          </p:cNvPr>
          <p:cNvSpPr txBox="1"/>
          <p:nvPr/>
        </p:nvSpPr>
        <p:spPr>
          <a:xfrm>
            <a:off x="4397434" y="1243337"/>
            <a:ext cx="7382255" cy="923330"/>
          </a:xfrm>
          <a:prstGeom prst="rect">
            <a:avLst/>
          </a:prstGeom>
          <a:noFill/>
        </p:spPr>
        <p:txBody>
          <a:bodyPr wrap="square">
            <a:spAutoFit/>
          </a:bodyPr>
          <a:lstStyle/>
          <a:p>
            <a:r>
              <a:rPr lang="en-GB" dirty="0">
                <a:hlinkClick r:id="rId4"/>
              </a:rPr>
              <a:t>https://learn.microsoft.com/en-us/azure/machine-learning/how-to-use-mlflow-cli-runs?view=azureml-api-2&amp;tabs=interactive%2Ccli</a:t>
            </a:r>
            <a:endParaRPr lang="en-GB" dirty="0"/>
          </a:p>
          <a:p>
            <a:endParaRPr lang="en-GB" dirty="0"/>
          </a:p>
        </p:txBody>
      </p:sp>
      <p:pic>
        <p:nvPicPr>
          <p:cNvPr id="1026" name="Picture 2" descr="Screenshot of the metrics view that shows the list of metrics and the charts created from the metrics.">
            <a:extLst>
              <a:ext uri="{FF2B5EF4-FFF2-40B4-BE49-F238E27FC236}">
                <a16:creationId xmlns:a16="http://schemas.microsoft.com/office/drawing/2014/main" id="{5CD57FA1-1038-8EE4-DE44-9EB34B16C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81" y="1946286"/>
            <a:ext cx="8413286" cy="44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3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A126-B610-9525-C888-6261123345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80B5D05-E0C1-5493-94F6-80CCDE6641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951E24D5-55CE-FFD8-3386-E16B14F68DF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DB9589-60CD-24E2-1176-BB5088AA3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8C112B4C-F4CA-776D-F3F1-2DB548C7F0A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FE3713-2EC7-BB65-7E27-D1A216B4969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F422D-C60E-8AAD-8F99-44DF4CC3CD4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6981903-D29A-6799-CA23-8BCB7F84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4EE910-32D2-6E39-5AD8-39F45ADEC731}"/>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49508EC-3720-A548-7427-84744538C55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Notebooks</a:t>
            </a:r>
            <a:endParaRPr lang="en-GB" sz="1100" u="sng" dirty="0"/>
          </a:p>
        </p:txBody>
      </p:sp>
      <p:pic>
        <p:nvPicPr>
          <p:cNvPr id="14" name="Picture 13">
            <a:extLst>
              <a:ext uri="{FF2B5EF4-FFF2-40B4-BE49-F238E27FC236}">
                <a16:creationId xmlns:a16="http://schemas.microsoft.com/office/drawing/2014/main" id="{702E97B9-F3E1-582A-3FFA-A54E7CD60D50}"/>
              </a:ext>
            </a:extLst>
          </p:cNvPr>
          <p:cNvPicPr>
            <a:picLocks noChangeAspect="1"/>
          </p:cNvPicPr>
          <p:nvPr/>
        </p:nvPicPr>
        <p:blipFill>
          <a:blip r:embed="rId4"/>
          <a:stretch>
            <a:fillRect/>
          </a:stretch>
        </p:blipFill>
        <p:spPr>
          <a:xfrm>
            <a:off x="507544" y="2131581"/>
            <a:ext cx="4781352" cy="4363933"/>
          </a:xfrm>
          <a:prstGeom prst="rect">
            <a:avLst/>
          </a:prstGeom>
        </p:spPr>
      </p:pic>
      <p:pic>
        <p:nvPicPr>
          <p:cNvPr id="12" name="Picture 11">
            <a:extLst>
              <a:ext uri="{FF2B5EF4-FFF2-40B4-BE49-F238E27FC236}">
                <a16:creationId xmlns:a16="http://schemas.microsoft.com/office/drawing/2014/main" id="{041C5440-5A12-F14A-D355-0A2D3A57B577}"/>
              </a:ext>
            </a:extLst>
          </p:cNvPr>
          <p:cNvPicPr>
            <a:picLocks noChangeAspect="1"/>
          </p:cNvPicPr>
          <p:nvPr/>
        </p:nvPicPr>
        <p:blipFill>
          <a:blip r:embed="rId5"/>
          <a:stretch>
            <a:fillRect/>
          </a:stretch>
        </p:blipFill>
        <p:spPr>
          <a:xfrm>
            <a:off x="5663700" y="1400319"/>
            <a:ext cx="6195069" cy="4531997"/>
          </a:xfrm>
          <a:prstGeom prst="rect">
            <a:avLst/>
          </a:prstGeom>
        </p:spPr>
      </p:pic>
    </p:spTree>
    <p:extLst>
      <p:ext uri="{BB962C8B-B14F-4D97-AF65-F5344CB8AC3E}">
        <p14:creationId xmlns:p14="http://schemas.microsoft.com/office/powerpoint/2010/main" val="3702355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41A5C-E4CC-CD6B-AEFE-28A25B6A5E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E15627D-C931-DFEC-8B5F-83ADCA6A6161}"/>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E9BCFB3-9A3B-A31D-E4B6-6313287F395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E14D2-E068-1BAC-D72D-AD04D791A9F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CA58FAF-FDB6-71B2-CA22-7526BEED96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90794F6E-4A1A-2069-6050-DBF458D4699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A09360-AF34-E250-1A02-3F5EAFB3F40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F51A6D4-CD0E-6648-30BD-04AE0BC3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32582F-5EB7-87E3-0935-3557AE51C05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E1A3A3D-36B8-1F1A-5493-DEC4283113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4" name="Picture 3">
            <a:extLst>
              <a:ext uri="{FF2B5EF4-FFF2-40B4-BE49-F238E27FC236}">
                <a16:creationId xmlns:a16="http://schemas.microsoft.com/office/drawing/2014/main" id="{7A05B002-F08A-3C20-1ACC-A2D89113B2E6}"/>
              </a:ext>
            </a:extLst>
          </p:cNvPr>
          <p:cNvPicPr>
            <a:picLocks noChangeAspect="1"/>
          </p:cNvPicPr>
          <p:nvPr/>
        </p:nvPicPr>
        <p:blipFill>
          <a:blip r:embed="rId4"/>
          <a:stretch>
            <a:fillRect/>
          </a:stretch>
        </p:blipFill>
        <p:spPr>
          <a:xfrm>
            <a:off x="3080347" y="1787727"/>
            <a:ext cx="6536784" cy="4775011"/>
          </a:xfrm>
          <a:prstGeom prst="rect">
            <a:avLst/>
          </a:prstGeom>
        </p:spPr>
      </p:pic>
      <p:pic>
        <p:nvPicPr>
          <p:cNvPr id="7" name="Picture 6">
            <a:extLst>
              <a:ext uri="{FF2B5EF4-FFF2-40B4-BE49-F238E27FC236}">
                <a16:creationId xmlns:a16="http://schemas.microsoft.com/office/drawing/2014/main" id="{83E0A4BE-1F19-A213-6C5E-4106E85F4523}"/>
              </a:ext>
            </a:extLst>
          </p:cNvPr>
          <p:cNvPicPr>
            <a:picLocks noChangeAspect="1"/>
          </p:cNvPicPr>
          <p:nvPr/>
        </p:nvPicPr>
        <p:blipFill>
          <a:blip r:embed="rId5"/>
          <a:stretch>
            <a:fillRect/>
          </a:stretch>
        </p:blipFill>
        <p:spPr>
          <a:xfrm>
            <a:off x="520918" y="5404866"/>
            <a:ext cx="2371742" cy="904882"/>
          </a:xfrm>
          <a:prstGeom prst="rect">
            <a:avLst/>
          </a:prstGeom>
        </p:spPr>
      </p:pic>
      <p:pic>
        <p:nvPicPr>
          <p:cNvPr id="13" name="Picture 12">
            <a:extLst>
              <a:ext uri="{FF2B5EF4-FFF2-40B4-BE49-F238E27FC236}">
                <a16:creationId xmlns:a16="http://schemas.microsoft.com/office/drawing/2014/main" id="{56F6908A-1A54-9CD8-5FD8-121351CC40D7}"/>
              </a:ext>
            </a:extLst>
          </p:cNvPr>
          <p:cNvPicPr>
            <a:picLocks noChangeAspect="1"/>
          </p:cNvPicPr>
          <p:nvPr/>
        </p:nvPicPr>
        <p:blipFill>
          <a:blip r:embed="rId6"/>
          <a:stretch>
            <a:fillRect/>
          </a:stretch>
        </p:blipFill>
        <p:spPr>
          <a:xfrm>
            <a:off x="507544" y="3549044"/>
            <a:ext cx="2295542" cy="885831"/>
          </a:xfrm>
          <a:prstGeom prst="rect">
            <a:avLst/>
          </a:prstGeom>
        </p:spPr>
      </p:pic>
      <p:pic>
        <p:nvPicPr>
          <p:cNvPr id="17" name="Picture 16">
            <a:extLst>
              <a:ext uri="{FF2B5EF4-FFF2-40B4-BE49-F238E27FC236}">
                <a16:creationId xmlns:a16="http://schemas.microsoft.com/office/drawing/2014/main" id="{569E5730-E93D-0B0E-9D2B-9E7B500B190D}"/>
              </a:ext>
            </a:extLst>
          </p:cNvPr>
          <p:cNvPicPr>
            <a:picLocks noChangeAspect="1"/>
          </p:cNvPicPr>
          <p:nvPr/>
        </p:nvPicPr>
        <p:blipFill>
          <a:blip r:embed="rId7"/>
          <a:stretch>
            <a:fillRect/>
          </a:stretch>
        </p:blipFill>
        <p:spPr>
          <a:xfrm>
            <a:off x="9584407" y="3200981"/>
            <a:ext cx="2390792" cy="866781"/>
          </a:xfrm>
          <a:prstGeom prst="rect">
            <a:avLst/>
          </a:prstGeom>
        </p:spPr>
      </p:pic>
      <p:pic>
        <p:nvPicPr>
          <p:cNvPr id="22" name="Picture 21">
            <a:extLst>
              <a:ext uri="{FF2B5EF4-FFF2-40B4-BE49-F238E27FC236}">
                <a16:creationId xmlns:a16="http://schemas.microsoft.com/office/drawing/2014/main" id="{664C0B81-D011-0D25-1498-A49764F1BA2D}"/>
              </a:ext>
            </a:extLst>
          </p:cNvPr>
          <p:cNvPicPr>
            <a:picLocks noChangeAspect="1"/>
          </p:cNvPicPr>
          <p:nvPr/>
        </p:nvPicPr>
        <p:blipFill>
          <a:blip r:embed="rId8"/>
          <a:stretch>
            <a:fillRect/>
          </a:stretch>
        </p:blipFill>
        <p:spPr>
          <a:xfrm>
            <a:off x="9617131" y="5225351"/>
            <a:ext cx="2280587" cy="1084397"/>
          </a:xfrm>
          <a:prstGeom prst="rect">
            <a:avLst/>
          </a:prstGeom>
        </p:spPr>
      </p:pic>
      <p:sp>
        <p:nvSpPr>
          <p:cNvPr id="25" name="TextBox 24">
            <a:extLst>
              <a:ext uri="{FF2B5EF4-FFF2-40B4-BE49-F238E27FC236}">
                <a16:creationId xmlns:a16="http://schemas.microsoft.com/office/drawing/2014/main" id="{9EE897BD-1336-C535-E4FE-80DAD8DF65C8}"/>
              </a:ext>
            </a:extLst>
          </p:cNvPr>
          <p:cNvSpPr txBox="1"/>
          <p:nvPr/>
        </p:nvSpPr>
        <p:spPr>
          <a:xfrm>
            <a:off x="576467" y="3215427"/>
            <a:ext cx="1252334" cy="333617"/>
          </a:xfrm>
          <a:prstGeom prst="rect">
            <a:avLst/>
          </a:prstGeom>
          <a:noFill/>
        </p:spPr>
        <p:txBody>
          <a:bodyPr wrap="square" rtlCol="0">
            <a:spAutoFit/>
          </a:bodyPr>
          <a:lstStyle/>
          <a:p>
            <a:pPr>
              <a:lnSpc>
                <a:spcPct val="120000"/>
              </a:lnSpc>
            </a:pPr>
            <a:r>
              <a:rPr lang="en-GB" sz="1400" u="sng" dirty="0"/>
              <a:t>Normal</a:t>
            </a:r>
            <a:endParaRPr lang="en-GB" sz="1100" u="sng" dirty="0"/>
          </a:p>
        </p:txBody>
      </p:sp>
      <p:sp>
        <p:nvSpPr>
          <p:cNvPr id="26" name="TextBox 25">
            <a:extLst>
              <a:ext uri="{FF2B5EF4-FFF2-40B4-BE49-F238E27FC236}">
                <a16:creationId xmlns:a16="http://schemas.microsoft.com/office/drawing/2014/main" id="{8F7BFDD7-E59C-9CDF-3320-4AEC71B4B2F6}"/>
              </a:ext>
            </a:extLst>
          </p:cNvPr>
          <p:cNvSpPr txBox="1"/>
          <p:nvPr/>
        </p:nvSpPr>
        <p:spPr>
          <a:xfrm>
            <a:off x="576073" y="5071249"/>
            <a:ext cx="1252334" cy="333617"/>
          </a:xfrm>
          <a:prstGeom prst="rect">
            <a:avLst/>
          </a:prstGeom>
          <a:noFill/>
        </p:spPr>
        <p:txBody>
          <a:bodyPr wrap="square" rtlCol="0">
            <a:spAutoFit/>
          </a:bodyPr>
          <a:lstStyle/>
          <a:p>
            <a:pPr>
              <a:lnSpc>
                <a:spcPct val="120000"/>
              </a:lnSpc>
            </a:pPr>
            <a:r>
              <a:rPr lang="en-GB" sz="1400" u="sng" dirty="0" err="1"/>
              <a:t>LogNormal</a:t>
            </a:r>
            <a:endParaRPr lang="en-GB" sz="1100" u="sng" dirty="0"/>
          </a:p>
        </p:txBody>
      </p:sp>
      <p:sp>
        <p:nvSpPr>
          <p:cNvPr id="27" name="TextBox 26">
            <a:extLst>
              <a:ext uri="{FF2B5EF4-FFF2-40B4-BE49-F238E27FC236}">
                <a16:creationId xmlns:a16="http://schemas.microsoft.com/office/drawing/2014/main" id="{103CCD80-150A-68B2-CDA9-8E30313C9CC2}"/>
              </a:ext>
            </a:extLst>
          </p:cNvPr>
          <p:cNvSpPr txBox="1"/>
          <p:nvPr/>
        </p:nvSpPr>
        <p:spPr>
          <a:xfrm>
            <a:off x="9568426" y="2838079"/>
            <a:ext cx="1252334" cy="333617"/>
          </a:xfrm>
          <a:prstGeom prst="rect">
            <a:avLst/>
          </a:prstGeom>
          <a:noFill/>
        </p:spPr>
        <p:txBody>
          <a:bodyPr wrap="square" rtlCol="0">
            <a:spAutoFit/>
          </a:bodyPr>
          <a:lstStyle/>
          <a:p>
            <a:pPr>
              <a:lnSpc>
                <a:spcPct val="120000"/>
              </a:lnSpc>
            </a:pPr>
            <a:r>
              <a:rPr lang="en-GB" sz="1400" u="sng" dirty="0"/>
              <a:t>Uniform</a:t>
            </a:r>
            <a:endParaRPr lang="en-GB" sz="1100" u="sng" dirty="0"/>
          </a:p>
        </p:txBody>
      </p:sp>
      <p:sp>
        <p:nvSpPr>
          <p:cNvPr id="28" name="TextBox 27">
            <a:extLst>
              <a:ext uri="{FF2B5EF4-FFF2-40B4-BE49-F238E27FC236}">
                <a16:creationId xmlns:a16="http://schemas.microsoft.com/office/drawing/2014/main" id="{DA9A56C1-3A04-9307-1FA2-DCDF5BCC2402}"/>
              </a:ext>
            </a:extLst>
          </p:cNvPr>
          <p:cNvSpPr txBox="1"/>
          <p:nvPr/>
        </p:nvSpPr>
        <p:spPr>
          <a:xfrm>
            <a:off x="9761678" y="4917281"/>
            <a:ext cx="1252334" cy="333617"/>
          </a:xfrm>
          <a:prstGeom prst="rect">
            <a:avLst/>
          </a:prstGeom>
          <a:noFill/>
        </p:spPr>
        <p:txBody>
          <a:bodyPr wrap="square" rtlCol="0">
            <a:spAutoFit/>
          </a:bodyPr>
          <a:lstStyle/>
          <a:p>
            <a:pPr>
              <a:lnSpc>
                <a:spcPct val="120000"/>
              </a:lnSpc>
            </a:pPr>
            <a:r>
              <a:rPr lang="en-GB" sz="1400" u="sng" dirty="0" err="1"/>
              <a:t>LogUniform</a:t>
            </a:r>
            <a:endParaRPr lang="en-GB" sz="1100" u="sng" dirty="0"/>
          </a:p>
        </p:txBody>
      </p:sp>
    </p:spTree>
    <p:extLst>
      <p:ext uri="{BB962C8B-B14F-4D97-AF65-F5344CB8AC3E}">
        <p14:creationId xmlns:p14="http://schemas.microsoft.com/office/powerpoint/2010/main" val="1914273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2F15-9938-7E43-0473-2418C46CDF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F9A088-B952-DD54-AF20-D39C15164F8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7A3607E2-6C47-A296-58BB-9134A704C3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D0DE9E-AA32-D991-7399-8B6E06F93B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498A5711-AB42-D8B0-0566-1F841654163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60FE35-D2EC-45CF-60CA-1ADBF6D3502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3BD0C-9856-BC09-DE2F-4068D1BB4D4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C2D7AC3-75E1-935F-072D-601D37C1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80F999-148A-7F50-0981-FBEF5A2DC70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B9D75B-EC33-9EC6-579B-7DAD77AB794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6" name="Picture 5">
            <a:extLst>
              <a:ext uri="{FF2B5EF4-FFF2-40B4-BE49-F238E27FC236}">
                <a16:creationId xmlns:a16="http://schemas.microsoft.com/office/drawing/2014/main" id="{5FF12C93-C7CC-6506-4FB8-67123F41E1E3}"/>
              </a:ext>
            </a:extLst>
          </p:cNvPr>
          <p:cNvPicPr>
            <a:picLocks noChangeAspect="1"/>
          </p:cNvPicPr>
          <p:nvPr/>
        </p:nvPicPr>
        <p:blipFill>
          <a:blip r:embed="rId4"/>
          <a:stretch>
            <a:fillRect/>
          </a:stretch>
        </p:blipFill>
        <p:spPr>
          <a:xfrm>
            <a:off x="2524120" y="1715059"/>
            <a:ext cx="6399821" cy="4631240"/>
          </a:xfrm>
          <a:prstGeom prst="rect">
            <a:avLst/>
          </a:prstGeom>
        </p:spPr>
      </p:pic>
    </p:spTree>
    <p:extLst>
      <p:ext uri="{BB962C8B-B14F-4D97-AF65-F5344CB8AC3E}">
        <p14:creationId xmlns:p14="http://schemas.microsoft.com/office/powerpoint/2010/main" val="918462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EE16-08F9-9880-391C-581B24838FF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B54053D-BEA3-EE5D-629D-D512BAFD0250}"/>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56D1211-92DE-C47C-D751-EEB9EE488A4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4A121D-94A3-C68B-F37D-55B5732A7AC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32F03211-D934-316D-8C1B-7585FA9E5BA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EFCE89EC-144D-8137-A5BC-FBD5D00247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114DB7-D57D-0558-1514-436B5357FE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80ADC07-02A3-0E9D-3D40-34768353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C32F5-B96C-7CE6-921B-F8D920E594D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C0EFFA-1597-020C-7828-3A6E3A53CE6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Sampling Methods</a:t>
            </a:r>
            <a:endParaRPr lang="en-GB" sz="1100" u="sng" dirty="0"/>
          </a:p>
        </p:txBody>
      </p:sp>
      <p:pic>
        <p:nvPicPr>
          <p:cNvPr id="4" name="Picture 3">
            <a:extLst>
              <a:ext uri="{FF2B5EF4-FFF2-40B4-BE49-F238E27FC236}">
                <a16:creationId xmlns:a16="http://schemas.microsoft.com/office/drawing/2014/main" id="{30BDCFD5-D453-989F-CD5F-97D79CF42BEA}"/>
              </a:ext>
            </a:extLst>
          </p:cNvPr>
          <p:cNvPicPr>
            <a:picLocks noChangeAspect="1"/>
          </p:cNvPicPr>
          <p:nvPr/>
        </p:nvPicPr>
        <p:blipFill>
          <a:blip r:embed="rId4"/>
          <a:stretch>
            <a:fillRect/>
          </a:stretch>
        </p:blipFill>
        <p:spPr>
          <a:xfrm>
            <a:off x="284785" y="1880144"/>
            <a:ext cx="4804130" cy="2546711"/>
          </a:xfrm>
          <a:prstGeom prst="rect">
            <a:avLst/>
          </a:prstGeom>
        </p:spPr>
      </p:pic>
      <p:pic>
        <p:nvPicPr>
          <p:cNvPr id="9" name="Picture 8">
            <a:extLst>
              <a:ext uri="{FF2B5EF4-FFF2-40B4-BE49-F238E27FC236}">
                <a16:creationId xmlns:a16="http://schemas.microsoft.com/office/drawing/2014/main" id="{E3C749E2-4F2A-7380-1EFD-6829A7D6D2E7}"/>
              </a:ext>
            </a:extLst>
          </p:cNvPr>
          <p:cNvPicPr>
            <a:picLocks noChangeAspect="1"/>
          </p:cNvPicPr>
          <p:nvPr/>
        </p:nvPicPr>
        <p:blipFill>
          <a:blip r:embed="rId5"/>
          <a:stretch>
            <a:fillRect/>
          </a:stretch>
        </p:blipFill>
        <p:spPr>
          <a:xfrm>
            <a:off x="284784" y="4519272"/>
            <a:ext cx="4804130" cy="2243844"/>
          </a:xfrm>
          <a:prstGeom prst="rect">
            <a:avLst/>
          </a:prstGeom>
        </p:spPr>
      </p:pic>
      <p:pic>
        <p:nvPicPr>
          <p:cNvPr id="13" name="Picture 12">
            <a:extLst>
              <a:ext uri="{FF2B5EF4-FFF2-40B4-BE49-F238E27FC236}">
                <a16:creationId xmlns:a16="http://schemas.microsoft.com/office/drawing/2014/main" id="{61912CE6-F2EB-0033-44CF-C3EC14AAEEFC}"/>
              </a:ext>
            </a:extLst>
          </p:cNvPr>
          <p:cNvPicPr>
            <a:picLocks noChangeAspect="1"/>
          </p:cNvPicPr>
          <p:nvPr/>
        </p:nvPicPr>
        <p:blipFill>
          <a:blip r:embed="rId6"/>
          <a:stretch>
            <a:fillRect/>
          </a:stretch>
        </p:blipFill>
        <p:spPr>
          <a:xfrm>
            <a:off x="5999650" y="1213057"/>
            <a:ext cx="5528896" cy="2546710"/>
          </a:xfrm>
          <a:prstGeom prst="rect">
            <a:avLst/>
          </a:prstGeom>
        </p:spPr>
      </p:pic>
      <p:pic>
        <p:nvPicPr>
          <p:cNvPr id="15" name="Picture 14">
            <a:extLst>
              <a:ext uri="{FF2B5EF4-FFF2-40B4-BE49-F238E27FC236}">
                <a16:creationId xmlns:a16="http://schemas.microsoft.com/office/drawing/2014/main" id="{DD9295EB-37F3-E50F-69D7-884EFE92A784}"/>
              </a:ext>
            </a:extLst>
          </p:cNvPr>
          <p:cNvPicPr>
            <a:picLocks noChangeAspect="1"/>
          </p:cNvPicPr>
          <p:nvPr/>
        </p:nvPicPr>
        <p:blipFill>
          <a:blip r:embed="rId7"/>
          <a:stretch>
            <a:fillRect/>
          </a:stretch>
        </p:blipFill>
        <p:spPr>
          <a:xfrm>
            <a:off x="5517609" y="3974026"/>
            <a:ext cx="5114732" cy="2668997"/>
          </a:xfrm>
          <a:prstGeom prst="rect">
            <a:avLst/>
          </a:prstGeom>
        </p:spPr>
      </p:pic>
    </p:spTree>
    <p:extLst>
      <p:ext uri="{BB962C8B-B14F-4D97-AF65-F5344CB8AC3E}">
        <p14:creationId xmlns:p14="http://schemas.microsoft.com/office/powerpoint/2010/main" val="4009849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2EDA-9009-2071-51A8-659A95A7144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309438-D5A9-C8A7-D2F2-6D0443143DF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E610180-08C9-8F63-C974-02E88041E7F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86067-45B8-8753-8A8C-97F81BBA6A8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B261AED0-ADC0-7D45-23F9-A59C34A2ED5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041A726-5E2E-AC9C-6B21-93DE4636F63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0C4DE-5D26-D356-73F6-CFA37025EC3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79E5CA9-C520-1580-1A71-013404AB3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23E2D8-CEFD-1DD0-8EEE-7814A910FEB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A0A35D-D11E-415E-B101-4D3EDF91E13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6" name="Picture 5">
            <a:extLst>
              <a:ext uri="{FF2B5EF4-FFF2-40B4-BE49-F238E27FC236}">
                <a16:creationId xmlns:a16="http://schemas.microsoft.com/office/drawing/2014/main" id="{E7BB06F5-5C17-2960-5424-E59ABE027653}"/>
              </a:ext>
            </a:extLst>
          </p:cNvPr>
          <p:cNvPicPr>
            <a:picLocks noChangeAspect="1"/>
          </p:cNvPicPr>
          <p:nvPr/>
        </p:nvPicPr>
        <p:blipFill>
          <a:blip r:embed="rId4"/>
          <a:stretch>
            <a:fillRect/>
          </a:stretch>
        </p:blipFill>
        <p:spPr>
          <a:xfrm>
            <a:off x="333231" y="1946820"/>
            <a:ext cx="5038112" cy="2382754"/>
          </a:xfrm>
          <a:prstGeom prst="rect">
            <a:avLst/>
          </a:prstGeom>
        </p:spPr>
      </p:pic>
      <p:pic>
        <p:nvPicPr>
          <p:cNvPr id="17" name="Picture 16">
            <a:extLst>
              <a:ext uri="{FF2B5EF4-FFF2-40B4-BE49-F238E27FC236}">
                <a16:creationId xmlns:a16="http://schemas.microsoft.com/office/drawing/2014/main" id="{8CCD6751-908A-96F5-D3C0-CCA777F8F40A}"/>
              </a:ext>
            </a:extLst>
          </p:cNvPr>
          <p:cNvPicPr>
            <a:picLocks noChangeAspect="1"/>
          </p:cNvPicPr>
          <p:nvPr/>
        </p:nvPicPr>
        <p:blipFill>
          <a:blip r:embed="rId5"/>
          <a:stretch>
            <a:fillRect/>
          </a:stretch>
        </p:blipFill>
        <p:spPr>
          <a:xfrm>
            <a:off x="5740736" y="3325078"/>
            <a:ext cx="6191271" cy="3267037"/>
          </a:xfrm>
          <a:prstGeom prst="rect">
            <a:avLst/>
          </a:prstGeom>
        </p:spPr>
      </p:pic>
    </p:spTree>
    <p:extLst>
      <p:ext uri="{BB962C8B-B14F-4D97-AF65-F5344CB8AC3E}">
        <p14:creationId xmlns:p14="http://schemas.microsoft.com/office/powerpoint/2010/main" val="1396069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0BEA-C73C-E968-AA8D-E8F92F2ABCC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9E5C5F1-E9E8-ADD8-4069-8E310C90BC5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3E6E5304-E252-6A5C-8400-CF65694EF24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917C70-35DE-57A7-9F5A-3ECBD1A6785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1F1CE71-9738-4E64-85A6-F489612B239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AD9F943-9A28-A45C-1AEF-8ACC0AF995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73FC2-5AA7-348D-D17F-379AC1A8FF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A01FBB7-AB8F-BB57-48C2-ED8B32A2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9E1157-812E-A853-871D-CDF71DDBBE2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D0BA8A-F4A6-8346-9CA2-E6DF7AED49C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4" name="Picture 3">
            <a:extLst>
              <a:ext uri="{FF2B5EF4-FFF2-40B4-BE49-F238E27FC236}">
                <a16:creationId xmlns:a16="http://schemas.microsoft.com/office/drawing/2014/main" id="{A86FA776-0D5C-BD81-7D09-F2A3F4109913}"/>
              </a:ext>
            </a:extLst>
          </p:cNvPr>
          <p:cNvPicPr>
            <a:picLocks noChangeAspect="1"/>
          </p:cNvPicPr>
          <p:nvPr/>
        </p:nvPicPr>
        <p:blipFill>
          <a:blip r:embed="rId4"/>
          <a:stretch>
            <a:fillRect/>
          </a:stretch>
        </p:blipFill>
        <p:spPr>
          <a:xfrm>
            <a:off x="4105432" y="2132460"/>
            <a:ext cx="3799353" cy="4534347"/>
          </a:xfrm>
          <a:prstGeom prst="rect">
            <a:avLst/>
          </a:prstGeom>
        </p:spPr>
      </p:pic>
      <p:pic>
        <p:nvPicPr>
          <p:cNvPr id="9" name="Picture 8">
            <a:extLst>
              <a:ext uri="{FF2B5EF4-FFF2-40B4-BE49-F238E27FC236}">
                <a16:creationId xmlns:a16="http://schemas.microsoft.com/office/drawing/2014/main" id="{7E0F83EE-BAF9-AE36-A23E-23E3DC9E2ECF}"/>
              </a:ext>
            </a:extLst>
          </p:cNvPr>
          <p:cNvPicPr>
            <a:picLocks noChangeAspect="1"/>
          </p:cNvPicPr>
          <p:nvPr/>
        </p:nvPicPr>
        <p:blipFill>
          <a:blip r:embed="rId5"/>
          <a:stretch>
            <a:fillRect/>
          </a:stretch>
        </p:blipFill>
        <p:spPr>
          <a:xfrm>
            <a:off x="144770" y="2679875"/>
            <a:ext cx="3911820" cy="3639430"/>
          </a:xfrm>
          <a:prstGeom prst="rect">
            <a:avLst/>
          </a:prstGeom>
        </p:spPr>
      </p:pic>
      <p:pic>
        <p:nvPicPr>
          <p:cNvPr id="13" name="Picture 12">
            <a:extLst>
              <a:ext uri="{FF2B5EF4-FFF2-40B4-BE49-F238E27FC236}">
                <a16:creationId xmlns:a16="http://schemas.microsoft.com/office/drawing/2014/main" id="{0B377F08-4B69-4E33-550E-8C13AF72E64D}"/>
              </a:ext>
            </a:extLst>
          </p:cNvPr>
          <p:cNvPicPr>
            <a:picLocks noChangeAspect="1"/>
          </p:cNvPicPr>
          <p:nvPr/>
        </p:nvPicPr>
        <p:blipFill>
          <a:blip r:embed="rId6"/>
          <a:stretch>
            <a:fillRect/>
          </a:stretch>
        </p:blipFill>
        <p:spPr>
          <a:xfrm>
            <a:off x="8128958" y="2193459"/>
            <a:ext cx="3918272" cy="4210624"/>
          </a:xfrm>
          <a:prstGeom prst="rect">
            <a:avLst/>
          </a:prstGeom>
        </p:spPr>
      </p:pic>
      <p:sp>
        <p:nvSpPr>
          <p:cNvPr id="14" name="TextBox 13">
            <a:extLst>
              <a:ext uri="{FF2B5EF4-FFF2-40B4-BE49-F238E27FC236}">
                <a16:creationId xmlns:a16="http://schemas.microsoft.com/office/drawing/2014/main" id="{CEE21B33-6DE2-ADC6-7EBC-82989CA9DE86}"/>
              </a:ext>
            </a:extLst>
          </p:cNvPr>
          <p:cNvSpPr txBox="1"/>
          <p:nvPr/>
        </p:nvSpPr>
        <p:spPr>
          <a:xfrm>
            <a:off x="4260976" y="1109412"/>
            <a:ext cx="7507799" cy="850682"/>
          </a:xfrm>
          <a:prstGeom prst="rect">
            <a:avLst/>
          </a:prstGeom>
          <a:noFill/>
        </p:spPr>
        <p:txBody>
          <a:bodyPr wrap="square" rtlCol="0">
            <a:spAutoFit/>
          </a:bodyPr>
          <a:lstStyle/>
          <a:p>
            <a:pPr>
              <a:lnSpc>
                <a:spcPct val="120000"/>
              </a:lnSpc>
            </a:pPr>
            <a:r>
              <a:rPr lang="en-GB" sz="1400" dirty="0">
                <a:solidFill>
                  <a:srgbClr val="C00000"/>
                </a:solidFill>
              </a:rPr>
              <a:t>It strikes me these three stopping policies only seem appropriate where the sampling method should produce results which are expected to improve. If we select a random sampling method, any of these three termination methodologies could result in very early termination. </a:t>
            </a:r>
            <a:endParaRPr lang="en-GB" sz="900" dirty="0">
              <a:solidFill>
                <a:srgbClr val="C00000"/>
              </a:solidFill>
            </a:endParaRPr>
          </a:p>
        </p:txBody>
      </p:sp>
    </p:spTree>
    <p:extLst>
      <p:ext uri="{BB962C8B-B14F-4D97-AF65-F5344CB8AC3E}">
        <p14:creationId xmlns:p14="http://schemas.microsoft.com/office/powerpoint/2010/main" val="2483977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A53A-D9D1-0E15-FE42-A0A75A48CE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149373F-143C-9751-F4C4-FB4F614AB467}"/>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15F66AB7-1659-978B-59E5-A14C8B8589B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7B8EA2-3145-A5F9-DCCC-15A8EDCAA6C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86CB31D-FE50-7D1B-B574-30C97D381C7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810F3B2-802E-1944-9547-CD14D8D0B28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C0B196-FA95-A403-B92F-D90E0FC8E1D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68D2FE4-D10C-2848-C421-03E75639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397841-5174-A188-4FC0-95940EAF84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49D93C6-B584-99D2-2094-88871D15A67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Running our Sweep Job</a:t>
            </a:r>
            <a:endParaRPr lang="en-GB" sz="1100" u="sng" dirty="0"/>
          </a:p>
        </p:txBody>
      </p:sp>
      <p:pic>
        <p:nvPicPr>
          <p:cNvPr id="6" name="Picture 5">
            <a:extLst>
              <a:ext uri="{FF2B5EF4-FFF2-40B4-BE49-F238E27FC236}">
                <a16:creationId xmlns:a16="http://schemas.microsoft.com/office/drawing/2014/main" id="{8386E456-8CFD-2841-9090-466C3596FA2A}"/>
              </a:ext>
            </a:extLst>
          </p:cNvPr>
          <p:cNvPicPr>
            <a:picLocks noChangeAspect="1"/>
          </p:cNvPicPr>
          <p:nvPr/>
        </p:nvPicPr>
        <p:blipFill>
          <a:blip r:embed="rId4"/>
          <a:stretch>
            <a:fillRect/>
          </a:stretch>
        </p:blipFill>
        <p:spPr>
          <a:xfrm>
            <a:off x="6764019" y="1202683"/>
            <a:ext cx="4457733" cy="5357852"/>
          </a:xfrm>
          <a:prstGeom prst="rect">
            <a:avLst/>
          </a:prstGeom>
        </p:spPr>
      </p:pic>
      <p:pic>
        <p:nvPicPr>
          <p:cNvPr id="17" name="Picture 16">
            <a:extLst>
              <a:ext uri="{FF2B5EF4-FFF2-40B4-BE49-F238E27FC236}">
                <a16:creationId xmlns:a16="http://schemas.microsoft.com/office/drawing/2014/main" id="{749DA996-ED42-F8B2-EAF2-14C5D044FF02}"/>
              </a:ext>
            </a:extLst>
          </p:cNvPr>
          <p:cNvPicPr>
            <a:picLocks noChangeAspect="1"/>
          </p:cNvPicPr>
          <p:nvPr/>
        </p:nvPicPr>
        <p:blipFill>
          <a:blip r:embed="rId5"/>
          <a:stretch>
            <a:fillRect/>
          </a:stretch>
        </p:blipFill>
        <p:spPr>
          <a:xfrm>
            <a:off x="1311690" y="2098224"/>
            <a:ext cx="4881237" cy="1713878"/>
          </a:xfrm>
          <a:prstGeom prst="rect">
            <a:avLst/>
          </a:prstGeom>
        </p:spPr>
      </p:pic>
      <p:pic>
        <p:nvPicPr>
          <p:cNvPr id="22" name="Picture 21">
            <a:extLst>
              <a:ext uri="{FF2B5EF4-FFF2-40B4-BE49-F238E27FC236}">
                <a16:creationId xmlns:a16="http://schemas.microsoft.com/office/drawing/2014/main" id="{A5A1CC95-F1B0-455A-DF11-2C0F7E858207}"/>
              </a:ext>
            </a:extLst>
          </p:cNvPr>
          <p:cNvPicPr>
            <a:picLocks noChangeAspect="1"/>
          </p:cNvPicPr>
          <p:nvPr/>
        </p:nvPicPr>
        <p:blipFill>
          <a:blip r:embed="rId6"/>
          <a:stretch>
            <a:fillRect/>
          </a:stretch>
        </p:blipFill>
        <p:spPr>
          <a:xfrm>
            <a:off x="1364995" y="3888040"/>
            <a:ext cx="4705384" cy="2819421"/>
          </a:xfrm>
          <a:prstGeom prst="rect">
            <a:avLst/>
          </a:prstGeom>
        </p:spPr>
      </p:pic>
    </p:spTree>
    <p:extLst>
      <p:ext uri="{BB962C8B-B14F-4D97-AF65-F5344CB8AC3E}">
        <p14:creationId xmlns:p14="http://schemas.microsoft.com/office/powerpoint/2010/main" val="1680249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A3B1-FD1F-503A-F8B7-BEBE954618F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89BE98-AFEF-644B-FF7E-568834FA7DC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551B01E-0DB6-0737-4C1A-C66F9F3B538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0E2264-17FB-7F79-50D4-7514B7A42A4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A9E601A-095C-0665-35C7-7F98989C4CE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F210C751-F6D1-2CA4-2A88-02193F716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3BDF23-3A90-CC2C-8B06-B7B1CF7F65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821F84-A286-715B-F03D-77C07B8B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6A1B699-D807-FF1D-CE25-D97DAFACBC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C5CA0D-83DA-FCC1-BC94-C13B8BB9EAA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a:t>
            </a:r>
            <a:endParaRPr lang="en-GB" sz="1100" u="sng" dirty="0"/>
          </a:p>
        </p:txBody>
      </p:sp>
      <p:pic>
        <p:nvPicPr>
          <p:cNvPr id="4" name="Picture 3">
            <a:extLst>
              <a:ext uri="{FF2B5EF4-FFF2-40B4-BE49-F238E27FC236}">
                <a16:creationId xmlns:a16="http://schemas.microsoft.com/office/drawing/2014/main" id="{1B3C6160-D3F1-62F9-51FD-48CB61D18312}"/>
              </a:ext>
            </a:extLst>
          </p:cNvPr>
          <p:cNvPicPr>
            <a:picLocks noChangeAspect="1"/>
          </p:cNvPicPr>
          <p:nvPr/>
        </p:nvPicPr>
        <p:blipFill>
          <a:blip r:embed="rId4"/>
          <a:stretch>
            <a:fillRect/>
          </a:stretch>
        </p:blipFill>
        <p:spPr>
          <a:xfrm>
            <a:off x="333231" y="2170662"/>
            <a:ext cx="5214896" cy="3602560"/>
          </a:xfrm>
          <a:prstGeom prst="rect">
            <a:avLst/>
          </a:prstGeom>
        </p:spPr>
      </p:pic>
      <p:pic>
        <p:nvPicPr>
          <p:cNvPr id="9" name="Picture 8">
            <a:extLst>
              <a:ext uri="{FF2B5EF4-FFF2-40B4-BE49-F238E27FC236}">
                <a16:creationId xmlns:a16="http://schemas.microsoft.com/office/drawing/2014/main" id="{6C435CD6-1E46-F44F-0A59-D070BE46E767}"/>
              </a:ext>
            </a:extLst>
          </p:cNvPr>
          <p:cNvPicPr>
            <a:picLocks noChangeAspect="1"/>
          </p:cNvPicPr>
          <p:nvPr/>
        </p:nvPicPr>
        <p:blipFill>
          <a:blip r:embed="rId5"/>
          <a:stretch>
            <a:fillRect/>
          </a:stretch>
        </p:blipFill>
        <p:spPr>
          <a:xfrm>
            <a:off x="5767669" y="2018247"/>
            <a:ext cx="5773954" cy="3754975"/>
          </a:xfrm>
          <a:prstGeom prst="rect">
            <a:avLst/>
          </a:prstGeom>
        </p:spPr>
      </p:pic>
    </p:spTree>
    <p:extLst>
      <p:ext uri="{BB962C8B-B14F-4D97-AF65-F5344CB8AC3E}">
        <p14:creationId xmlns:p14="http://schemas.microsoft.com/office/powerpoint/2010/main" val="3203876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13D6-B0EB-957F-23BC-CF6D6DE993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BE34B95-80A8-D94F-2779-D6DF0C73AB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7367B06-3A29-B7DF-D8CD-B8BCA9FBBFF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8CAB85-5437-E04F-5B5F-E4DC6F65F91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480688A-DCF3-1E12-9663-E42708D65B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AC80691-E51B-F20E-9EC8-808F2E0806F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742AD-D1E2-982B-F286-5604F0BF8C8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9DBB75D-EDDC-0876-9840-D838629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AA9CEA-9796-8B4E-56BC-95EC4658DD2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7EDA42-FC79-59A1-A92E-8120C4149C9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 – An Example</a:t>
            </a:r>
            <a:endParaRPr lang="en-GB" sz="1100" u="sng" dirty="0"/>
          </a:p>
        </p:txBody>
      </p:sp>
      <p:pic>
        <p:nvPicPr>
          <p:cNvPr id="6" name="Picture 5">
            <a:extLst>
              <a:ext uri="{FF2B5EF4-FFF2-40B4-BE49-F238E27FC236}">
                <a16:creationId xmlns:a16="http://schemas.microsoft.com/office/drawing/2014/main" id="{92CC63CE-6A2C-CF4B-7BF2-D88C9E583DB8}"/>
              </a:ext>
            </a:extLst>
          </p:cNvPr>
          <p:cNvPicPr>
            <a:picLocks noChangeAspect="1"/>
          </p:cNvPicPr>
          <p:nvPr/>
        </p:nvPicPr>
        <p:blipFill>
          <a:blip r:embed="rId4"/>
          <a:stretch>
            <a:fillRect/>
          </a:stretch>
        </p:blipFill>
        <p:spPr>
          <a:xfrm>
            <a:off x="399843" y="2135951"/>
            <a:ext cx="4819685" cy="3991004"/>
          </a:xfrm>
          <a:prstGeom prst="rect">
            <a:avLst/>
          </a:prstGeom>
        </p:spPr>
      </p:pic>
      <p:pic>
        <p:nvPicPr>
          <p:cNvPr id="14" name="Picture 13">
            <a:extLst>
              <a:ext uri="{FF2B5EF4-FFF2-40B4-BE49-F238E27FC236}">
                <a16:creationId xmlns:a16="http://schemas.microsoft.com/office/drawing/2014/main" id="{D8F28218-5D88-13DB-175B-3CE09E21DFD7}"/>
              </a:ext>
            </a:extLst>
          </p:cNvPr>
          <p:cNvPicPr>
            <a:picLocks noChangeAspect="1"/>
          </p:cNvPicPr>
          <p:nvPr/>
        </p:nvPicPr>
        <p:blipFill>
          <a:blip r:embed="rId5"/>
          <a:stretch>
            <a:fillRect/>
          </a:stretch>
        </p:blipFill>
        <p:spPr>
          <a:xfrm>
            <a:off x="5524008" y="1393595"/>
            <a:ext cx="4886361" cy="5124487"/>
          </a:xfrm>
          <a:prstGeom prst="rect">
            <a:avLst/>
          </a:prstGeom>
        </p:spPr>
      </p:pic>
    </p:spTree>
    <p:extLst>
      <p:ext uri="{BB962C8B-B14F-4D97-AF65-F5344CB8AC3E}">
        <p14:creationId xmlns:p14="http://schemas.microsoft.com/office/powerpoint/2010/main" val="106912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13" name="TextBox 12">
            <a:extLst>
              <a:ext uri="{FF2B5EF4-FFF2-40B4-BE49-F238E27FC236}">
                <a16:creationId xmlns:a16="http://schemas.microsoft.com/office/drawing/2014/main" id="{407DBACD-1C65-D3EA-E666-7108F6AECC4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 for Model Training</a:t>
            </a:r>
          </a:p>
          <a:p>
            <a:pPr>
              <a:lnSpc>
                <a:spcPct val="120000"/>
              </a:lnSpc>
            </a:pPr>
            <a:endParaRPr lang="en-GB" sz="1600" u="sng" dirty="0"/>
          </a:p>
        </p:txBody>
      </p:sp>
    </p:spTree>
    <p:extLst>
      <p:ext uri="{BB962C8B-B14F-4D97-AF65-F5344CB8AC3E}">
        <p14:creationId xmlns:p14="http://schemas.microsoft.com/office/powerpoint/2010/main" val="9539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04461-C1F1-B50C-2340-4B1E237E0E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45B860-B52A-9188-61F7-49560135B0E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0400DC7-2BBC-D5C7-5734-8F93BF5C08F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BA03CB-484D-3642-934B-92EF1B9B2FC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EBDC54B-38F6-3875-E515-E8AF7B47DD5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8CDCCA-DC7B-006E-83F5-782FAE0750D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51319-DE7A-31FD-D4A3-92DE74756A0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9749476-DE06-A41C-15D1-F02B8FC6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918B5-B15B-4FC0-D1D1-058212EC26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EEC451A-BAD1-EB84-BFDB-D03738CD280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Building a Pipeline</a:t>
            </a:r>
            <a:endParaRPr lang="en-GB" sz="1100" u="sng" dirty="0"/>
          </a:p>
        </p:txBody>
      </p:sp>
      <p:pic>
        <p:nvPicPr>
          <p:cNvPr id="4" name="Picture 3">
            <a:extLst>
              <a:ext uri="{FF2B5EF4-FFF2-40B4-BE49-F238E27FC236}">
                <a16:creationId xmlns:a16="http://schemas.microsoft.com/office/drawing/2014/main" id="{F16A647F-459F-B5DF-BB90-4340E4405CD6}"/>
              </a:ext>
            </a:extLst>
          </p:cNvPr>
          <p:cNvPicPr>
            <a:picLocks noChangeAspect="1"/>
          </p:cNvPicPr>
          <p:nvPr/>
        </p:nvPicPr>
        <p:blipFill>
          <a:blip r:embed="rId4"/>
          <a:stretch>
            <a:fillRect/>
          </a:stretch>
        </p:blipFill>
        <p:spPr>
          <a:xfrm>
            <a:off x="444220" y="1837550"/>
            <a:ext cx="4848260" cy="4781585"/>
          </a:xfrm>
          <a:prstGeom prst="rect">
            <a:avLst/>
          </a:prstGeom>
        </p:spPr>
      </p:pic>
      <p:pic>
        <p:nvPicPr>
          <p:cNvPr id="14" name="Picture 13">
            <a:extLst>
              <a:ext uri="{FF2B5EF4-FFF2-40B4-BE49-F238E27FC236}">
                <a16:creationId xmlns:a16="http://schemas.microsoft.com/office/drawing/2014/main" id="{91CBDEA3-03FC-4B15-5BF0-1E24D41BDE45}"/>
              </a:ext>
            </a:extLst>
          </p:cNvPr>
          <p:cNvPicPr>
            <a:picLocks noChangeAspect="1"/>
          </p:cNvPicPr>
          <p:nvPr/>
        </p:nvPicPr>
        <p:blipFill>
          <a:blip r:embed="rId5"/>
          <a:stretch>
            <a:fillRect/>
          </a:stretch>
        </p:blipFill>
        <p:spPr>
          <a:xfrm>
            <a:off x="5395566" y="1258419"/>
            <a:ext cx="6553836" cy="3561175"/>
          </a:xfrm>
          <a:prstGeom prst="rect">
            <a:avLst/>
          </a:prstGeom>
        </p:spPr>
      </p:pic>
    </p:spTree>
    <p:extLst>
      <p:ext uri="{BB962C8B-B14F-4D97-AF65-F5344CB8AC3E}">
        <p14:creationId xmlns:p14="http://schemas.microsoft.com/office/powerpoint/2010/main" val="3168214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99C8-458F-0384-25B6-926E407693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11DD2A1-D7C6-0834-54C0-EEBFA1AD5E13}"/>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0F9EF8A-120D-E256-0A02-FF8D4D59EC8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D6B128-0C1E-37F6-1569-C6F25BDEC5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30E6F62-1349-5ACC-F697-463FAD28CA3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C36BFB1-9A58-B279-D5BD-BCEDAF9DCD6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F2A90-C389-D135-EA6A-485E0AE406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72A4455-309A-29A2-4969-1E139AE1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E08534-E90F-15D5-D895-8703D49CA58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34637D-DF53-C672-0D82-E604584E5E5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Running a Pipeline</a:t>
            </a:r>
            <a:endParaRPr lang="en-GB" sz="1100" u="sng" dirty="0"/>
          </a:p>
        </p:txBody>
      </p:sp>
      <p:pic>
        <p:nvPicPr>
          <p:cNvPr id="6" name="Picture 5">
            <a:extLst>
              <a:ext uri="{FF2B5EF4-FFF2-40B4-BE49-F238E27FC236}">
                <a16:creationId xmlns:a16="http://schemas.microsoft.com/office/drawing/2014/main" id="{2CDE6386-5F98-D312-D79C-BE4EDAA7E38A}"/>
              </a:ext>
            </a:extLst>
          </p:cNvPr>
          <p:cNvPicPr>
            <a:picLocks noChangeAspect="1"/>
          </p:cNvPicPr>
          <p:nvPr/>
        </p:nvPicPr>
        <p:blipFill>
          <a:blip r:embed="rId4"/>
          <a:stretch>
            <a:fillRect/>
          </a:stretch>
        </p:blipFill>
        <p:spPr>
          <a:xfrm>
            <a:off x="208310" y="2258413"/>
            <a:ext cx="4247803" cy="4314304"/>
          </a:xfrm>
          <a:prstGeom prst="rect">
            <a:avLst/>
          </a:prstGeom>
        </p:spPr>
      </p:pic>
      <p:pic>
        <p:nvPicPr>
          <p:cNvPr id="9" name="Picture 8">
            <a:extLst>
              <a:ext uri="{FF2B5EF4-FFF2-40B4-BE49-F238E27FC236}">
                <a16:creationId xmlns:a16="http://schemas.microsoft.com/office/drawing/2014/main" id="{4012D790-E1DC-FB78-2006-DC6B14C77999}"/>
              </a:ext>
            </a:extLst>
          </p:cNvPr>
          <p:cNvPicPr>
            <a:picLocks noChangeAspect="1"/>
          </p:cNvPicPr>
          <p:nvPr/>
        </p:nvPicPr>
        <p:blipFill>
          <a:blip r:embed="rId5"/>
          <a:stretch>
            <a:fillRect/>
          </a:stretch>
        </p:blipFill>
        <p:spPr>
          <a:xfrm>
            <a:off x="3104648" y="1131978"/>
            <a:ext cx="3190794" cy="1038274"/>
          </a:xfrm>
          <a:prstGeom prst="rect">
            <a:avLst/>
          </a:prstGeom>
        </p:spPr>
      </p:pic>
      <p:pic>
        <p:nvPicPr>
          <p:cNvPr id="17" name="Picture 16">
            <a:extLst>
              <a:ext uri="{FF2B5EF4-FFF2-40B4-BE49-F238E27FC236}">
                <a16:creationId xmlns:a16="http://schemas.microsoft.com/office/drawing/2014/main" id="{CEF7ABBE-E9F5-349F-13A5-16C8AC4C4EBA}"/>
              </a:ext>
            </a:extLst>
          </p:cNvPr>
          <p:cNvPicPr>
            <a:picLocks noChangeAspect="1"/>
          </p:cNvPicPr>
          <p:nvPr/>
        </p:nvPicPr>
        <p:blipFill>
          <a:blip r:embed="rId6"/>
          <a:stretch>
            <a:fillRect/>
          </a:stretch>
        </p:blipFill>
        <p:spPr>
          <a:xfrm>
            <a:off x="5425843" y="1940039"/>
            <a:ext cx="6456828" cy="4767422"/>
          </a:xfrm>
          <a:prstGeom prst="rect">
            <a:avLst/>
          </a:prstGeom>
        </p:spPr>
      </p:pic>
    </p:spTree>
    <p:extLst>
      <p:ext uri="{BB962C8B-B14F-4D97-AF65-F5344CB8AC3E}">
        <p14:creationId xmlns:p14="http://schemas.microsoft.com/office/powerpoint/2010/main" val="1195799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31ECC-49F4-D232-07F4-493F22D9309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F85C6-AF02-C8F0-5AD6-610159BF5FF1}"/>
              </a:ext>
            </a:extLst>
          </p:cNvPr>
          <p:cNvGrpSpPr/>
          <p:nvPr/>
        </p:nvGrpSpPr>
        <p:grpSpPr>
          <a:xfrm>
            <a:off x="99755" y="83129"/>
            <a:ext cx="11953701" cy="1021019"/>
            <a:chOff x="99755" y="83129"/>
            <a:chExt cx="11953701" cy="1021019"/>
          </a:xfrm>
        </p:grpSpPr>
        <p:cxnSp>
          <p:nvCxnSpPr>
            <p:cNvPr id="5" name="Straight Connector 4">
              <a:extLst>
                <a:ext uri="{FF2B5EF4-FFF2-40B4-BE49-F238E27FC236}">
                  <a16:creationId xmlns:a16="http://schemas.microsoft.com/office/drawing/2014/main" id="{04673E84-6F23-E3F9-21E5-6AF8A12CEB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B0C8F25-BF41-30A8-5B21-A7D47795E5C5}"/>
                </a:ext>
              </a:extLst>
            </p:cNvPr>
            <p:cNvSpPr txBox="1"/>
            <p:nvPr/>
          </p:nvSpPr>
          <p:spPr>
            <a:xfrm>
              <a:off x="4372493" y="180818"/>
              <a:ext cx="49890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26BA5B7-C2DA-6B1D-86CB-790B7884AFA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0753E3-DCBF-4DA1-3034-C6093DEAEFC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51AE53-741B-F3FA-1D21-2B0CCCE4C175}"/>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460E8-DFBE-EBC2-251B-D3740045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01538FF-CF77-2B40-171F-A46C1C0276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0959577-6EDE-6EF9-358C-3CEDA315F82C}"/>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369642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F5BC282-614D-FD1B-023A-875A3D1A1C14}"/>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1801761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0D35B6-7BD2-1631-DFB7-D5CD6B2FDA77}"/>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01100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C52417-E515-3EBB-A958-2E8E3B50124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Deployment</a:t>
            </a:r>
          </a:p>
          <a:p>
            <a:pPr>
              <a:lnSpc>
                <a:spcPct val="120000"/>
              </a:lnSpc>
            </a:pPr>
            <a:endParaRPr lang="en-GB" sz="1600" u="sng" dirty="0"/>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1804687" y="1866795"/>
            <a:ext cx="7460277" cy="4035242"/>
          </a:xfrm>
          <a:prstGeom prst="rect">
            <a:avLst/>
          </a:prstGeom>
        </p:spPr>
      </p:pic>
    </p:spTree>
    <p:extLst>
      <p:ext uri="{BB962C8B-B14F-4D97-AF65-F5344CB8AC3E}">
        <p14:creationId xmlns:p14="http://schemas.microsoft.com/office/powerpoint/2010/main" val="216385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27552A-7A76-45B4-A5AA-4949C91FF7E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MLOps Architecture Deployment</a:t>
            </a:r>
          </a:p>
          <a:p>
            <a:pPr>
              <a:lnSpc>
                <a:spcPct val="120000"/>
              </a:lnSpc>
            </a:pPr>
            <a:endParaRPr lang="en-GB" sz="1600" u="sng" dirty="0"/>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53245D-B95D-4B62-9A85-962EE3D2F4C9}"/>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Monitoring the Model</a:t>
            </a:r>
          </a:p>
          <a:p>
            <a:pPr>
              <a:lnSpc>
                <a:spcPct val="120000"/>
              </a:lnSpc>
            </a:pPr>
            <a:endParaRPr lang="en-GB" sz="1600" u="sng" dirty="0"/>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62031" y="1766307"/>
            <a:ext cx="5217126" cy="4733206"/>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C2CA20-F733-5F1F-D5C7-A08F38C0641F}"/>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Retraining Approaches</a:t>
            </a:r>
          </a:p>
          <a:p>
            <a:pPr>
              <a:lnSpc>
                <a:spcPct val="120000"/>
              </a:lnSpc>
            </a:pPr>
            <a:endParaRPr lang="en-GB" sz="1600" u="sng" dirty="0"/>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205739" y="1618342"/>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12802</TotalTime>
  <Words>1932</Words>
  <Application>Microsoft Office PowerPoint</Application>
  <PresentationFormat>Widescreen</PresentationFormat>
  <Paragraphs>372</Paragraphs>
  <Slides>56</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530</cp:revision>
  <dcterms:created xsi:type="dcterms:W3CDTF">2021-12-05T12:21:15Z</dcterms:created>
  <dcterms:modified xsi:type="dcterms:W3CDTF">2024-11-15T17:12:54Z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